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4" r:id="rId2"/>
  </p:sldMasterIdLst>
  <p:notesMasterIdLst>
    <p:notesMasterId r:id="rId21"/>
  </p:notesMasterIdLst>
  <p:handoutMasterIdLst>
    <p:handoutMasterId r:id="rId22"/>
  </p:handoutMasterIdLst>
  <p:sldIdLst>
    <p:sldId id="341" r:id="rId3"/>
    <p:sldId id="376" r:id="rId4"/>
    <p:sldId id="400" r:id="rId5"/>
    <p:sldId id="399" r:id="rId6"/>
    <p:sldId id="262" r:id="rId7"/>
    <p:sldId id="288" r:id="rId8"/>
    <p:sldId id="407" r:id="rId9"/>
    <p:sldId id="398" r:id="rId10"/>
    <p:sldId id="408" r:id="rId11"/>
    <p:sldId id="300" r:id="rId12"/>
    <p:sldId id="401" r:id="rId13"/>
    <p:sldId id="357" r:id="rId14"/>
    <p:sldId id="352" r:id="rId15"/>
    <p:sldId id="404" r:id="rId16"/>
    <p:sldId id="403" r:id="rId17"/>
    <p:sldId id="402" r:id="rId18"/>
    <p:sldId id="409" r:id="rId19"/>
    <p:sldId id="259" r:id="rId20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160"/>
    <a:srgbClr val="04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ys stil 1 - aks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7440" autoAdjust="0"/>
  </p:normalViewPr>
  <p:slideViewPr>
    <p:cSldViewPr snapToObjects="1">
      <p:cViewPr varScale="1">
        <p:scale>
          <a:sx n="147" d="100"/>
          <a:sy n="147" d="100"/>
        </p:scale>
        <p:origin x="126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2964" y="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y44\Dropbox\endelig%20frafallsanalyse%20Ingvild%201%20Nov%2018%20kom%20ll%208Nov%2014d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22966778240673"/>
          <c:y val="0.17034900354700436"/>
          <c:w val="0.57722036803551291"/>
          <c:h val="0.77551709048720063"/>
        </c:manualLayout>
      </c:layout>
      <c:radarChart>
        <c:radarStyle val="marker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Critieria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'Ark1'!$A$2:$A$4</c:f>
              <c:strCache>
                <c:ptCount val="3"/>
                <c:pt idx="0">
                  <c:v>Plausibility/reliability</c:v>
                </c:pt>
                <c:pt idx="1">
                  <c:v>Value</c:v>
                </c:pt>
                <c:pt idx="2">
                  <c:v>Originality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A-4F32-A50E-3F7E8CCD9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54176"/>
        <c:axId val="119155712"/>
      </c:radarChart>
      <c:catAx>
        <c:axId val="11915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55712"/>
        <c:crosses val="autoZero"/>
        <c:auto val="1"/>
        <c:lblAlgn val="ctr"/>
        <c:lblOffset val="100"/>
        <c:noMultiLvlLbl val="0"/>
      </c:catAx>
      <c:valAx>
        <c:axId val="119155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915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57730499085252"/>
          <c:y val="9.7462003611320361E-2"/>
          <c:w val="0.54221453842293388"/>
          <c:h val="0.72992729135102208"/>
        </c:manualLayout>
      </c:layout>
      <c:radarChart>
        <c:radarStyle val="marker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Work 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'Ark1'!$A$2:$A$5</c:f>
              <c:strCache>
                <c:ptCount val="4"/>
                <c:pt idx="0">
                  <c:v>Plausbility/reliability</c:v>
                </c:pt>
                <c:pt idx="1">
                  <c:v>Societal value</c:v>
                </c:pt>
                <c:pt idx="2">
                  <c:v>Scientific value</c:v>
                </c:pt>
                <c:pt idx="3">
                  <c:v>Originality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A-4F32-A50E-3F7E8CCD96E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Work B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'Ark1'!$A$2:$A$5</c:f>
              <c:strCache>
                <c:ptCount val="4"/>
                <c:pt idx="0">
                  <c:v>Plausbility/reliability</c:v>
                </c:pt>
                <c:pt idx="1">
                  <c:v>Societal value</c:v>
                </c:pt>
                <c:pt idx="2">
                  <c:v>Scientific value</c:v>
                </c:pt>
                <c:pt idx="3">
                  <c:v>Originality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A-4F32-A50E-3F7E8CCD9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98544"/>
        <c:axId val="216677720"/>
      </c:radarChart>
      <c:catAx>
        <c:axId val="30619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77720"/>
        <c:crosses val="autoZero"/>
        <c:auto val="1"/>
        <c:lblAlgn val="ctr"/>
        <c:lblOffset val="100"/>
        <c:noMultiLvlLbl val="0"/>
      </c:catAx>
      <c:valAx>
        <c:axId val="216677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19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95127149614955E-2"/>
          <c:y val="1.067786310222559E-2"/>
          <c:w val="0.9112174670650629"/>
          <c:h val="0.86129586672431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'field updated (2)'!$B$31</c:f>
              <c:strCache>
                <c:ptCount val="1"/>
                <c:pt idx="0">
                  <c:v>n replies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C2-44AA-8027-D3E53973AD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C2-44AA-8027-D3E53973ADBA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C2-44AA-8027-D3E53973ADB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1C2-44AA-8027-D3E53973ADBA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1C2-44AA-8027-D3E53973ADBA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1C2-44AA-8027-D3E53973ADB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C2-44AA-8027-D3E53973ADB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1C2-44AA-8027-D3E53973ADB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C2-44AA-8027-D3E53973ADBA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C2-44AA-8027-D3E53973ADBA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1C2-44AA-8027-D3E53973ADB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1C2-44AA-8027-D3E53973AD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'field updated (2)'!$A$32:$A$48</c:f>
              <c:strCache>
                <c:ptCount val="17"/>
                <c:pt idx="0">
                  <c:v>UK Economics </c:v>
                </c:pt>
                <c:pt idx="1">
                  <c:v>NL Cardiology </c:v>
                </c:pt>
                <c:pt idx="2">
                  <c:v>UK Physics </c:v>
                </c:pt>
                <c:pt idx="3">
                  <c:v>NL Economics</c:v>
                </c:pt>
                <c:pt idx="4">
                  <c:v>NL Physics </c:v>
                </c:pt>
                <c:pt idx="5">
                  <c:v>SE Cardiology </c:v>
                </c:pt>
                <c:pt idx="6">
                  <c:v>SE Economics</c:v>
                </c:pt>
                <c:pt idx="7">
                  <c:v>DK Economics </c:v>
                </c:pt>
                <c:pt idx="8">
                  <c:v>DK Physics </c:v>
                </c:pt>
                <c:pt idx="9">
                  <c:v>SE Physics</c:v>
                </c:pt>
                <c:pt idx="10">
                  <c:v>NO Cardiology </c:v>
                </c:pt>
                <c:pt idx="11">
                  <c:v>NO Physics </c:v>
                </c:pt>
                <c:pt idx="12">
                  <c:v>NO Economics </c:v>
                </c:pt>
                <c:pt idx="13">
                  <c:v>Total Cardiology</c:v>
                </c:pt>
                <c:pt idx="14">
                  <c:v>Total Economics</c:v>
                </c:pt>
                <c:pt idx="15">
                  <c:v>Total Physics</c:v>
                </c:pt>
                <c:pt idx="16">
                  <c:v>Total</c:v>
                </c:pt>
              </c:strCache>
            </c:strRef>
          </c:cat>
          <c:val>
            <c:numRef>
              <c:f>'field updated (2)'!$B$32:$B$48</c:f>
              <c:numCache>
                <c:formatCode>General</c:formatCode>
                <c:ptCount val="17"/>
                <c:pt idx="0">
                  <c:v>63</c:v>
                </c:pt>
                <c:pt idx="1">
                  <c:v>93</c:v>
                </c:pt>
                <c:pt idx="2">
                  <c:v>205</c:v>
                </c:pt>
                <c:pt idx="3" formatCode="###0">
                  <c:v>181</c:v>
                </c:pt>
                <c:pt idx="4">
                  <c:v>245</c:v>
                </c:pt>
                <c:pt idx="5">
                  <c:v>167</c:v>
                </c:pt>
                <c:pt idx="6">
                  <c:v>167</c:v>
                </c:pt>
                <c:pt idx="7">
                  <c:v>73</c:v>
                </c:pt>
                <c:pt idx="8">
                  <c:v>180</c:v>
                </c:pt>
                <c:pt idx="9" formatCode="###0">
                  <c:v>645</c:v>
                </c:pt>
                <c:pt idx="10">
                  <c:v>185</c:v>
                </c:pt>
                <c:pt idx="11">
                  <c:v>243</c:v>
                </c:pt>
                <c:pt idx="12">
                  <c:v>169</c:v>
                </c:pt>
                <c:pt idx="13">
                  <c:v>445</c:v>
                </c:pt>
                <c:pt idx="14">
                  <c:v>624</c:v>
                </c:pt>
                <c:pt idx="15">
                  <c:v>1518</c:v>
                </c:pt>
                <c:pt idx="16">
                  <c:v>2587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2-44AA-8027-D3E53973A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028928"/>
        <c:axId val="178030464"/>
      </c:barChart>
      <c:lineChart>
        <c:grouping val="standard"/>
        <c:varyColors val="0"/>
        <c:ser>
          <c:idx val="1"/>
          <c:order val="1"/>
          <c:tx>
            <c:strRef>
              <c:f>'field updated (2)'!$C$31</c:f>
              <c:strCache>
                <c:ptCount val="1"/>
                <c:pt idx="0">
                  <c:v>% replied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'field updated (2)'!$A$32:$A$48</c:f>
              <c:strCache>
                <c:ptCount val="17"/>
                <c:pt idx="0">
                  <c:v>UK Economics </c:v>
                </c:pt>
                <c:pt idx="1">
                  <c:v>NL Cardiology </c:v>
                </c:pt>
                <c:pt idx="2">
                  <c:v>UK Physics </c:v>
                </c:pt>
                <c:pt idx="3">
                  <c:v>NL Economics</c:v>
                </c:pt>
                <c:pt idx="4">
                  <c:v>NL Physics </c:v>
                </c:pt>
                <c:pt idx="5">
                  <c:v>SE Cardiology </c:v>
                </c:pt>
                <c:pt idx="6">
                  <c:v>SE Economics</c:v>
                </c:pt>
                <c:pt idx="7">
                  <c:v>DK Economics </c:v>
                </c:pt>
                <c:pt idx="8">
                  <c:v>DK Physics </c:v>
                </c:pt>
                <c:pt idx="9">
                  <c:v>SE Physics</c:v>
                </c:pt>
                <c:pt idx="10">
                  <c:v>NO Cardiology </c:v>
                </c:pt>
                <c:pt idx="11">
                  <c:v>NO Physics </c:v>
                </c:pt>
                <c:pt idx="12">
                  <c:v>NO Economics </c:v>
                </c:pt>
                <c:pt idx="13">
                  <c:v>Total Cardiology</c:v>
                </c:pt>
                <c:pt idx="14">
                  <c:v>Total Economics</c:v>
                </c:pt>
                <c:pt idx="15">
                  <c:v>Total Physics</c:v>
                </c:pt>
                <c:pt idx="16">
                  <c:v>Total</c:v>
                </c:pt>
              </c:strCache>
            </c:strRef>
          </c:cat>
          <c:val>
            <c:numRef>
              <c:f>'field updated (2)'!$C$32:$C$48</c:f>
              <c:numCache>
                <c:formatCode>0.0\ %</c:formatCode>
                <c:ptCount val="17"/>
                <c:pt idx="0">
                  <c:v>0.114</c:v>
                </c:pt>
                <c:pt idx="1">
                  <c:v>0.128</c:v>
                </c:pt>
                <c:pt idx="2">
                  <c:v>0.14199999999999999</c:v>
                </c:pt>
                <c:pt idx="3" formatCode="###0.0%">
                  <c:v>0.19977924944812361</c:v>
                </c:pt>
                <c:pt idx="4">
                  <c:v>0.24299999999999999</c:v>
                </c:pt>
                <c:pt idx="5">
                  <c:v>0.27800000000000002</c:v>
                </c:pt>
                <c:pt idx="6">
                  <c:v>0.27800000000000002</c:v>
                </c:pt>
                <c:pt idx="7">
                  <c:v>0.317</c:v>
                </c:pt>
                <c:pt idx="8">
                  <c:v>0.32700000000000001</c:v>
                </c:pt>
                <c:pt idx="9" formatCode="###0.0%">
                  <c:v>0.42267365661861078</c:v>
                </c:pt>
                <c:pt idx="10">
                  <c:v>0.47799999999999998</c:v>
                </c:pt>
                <c:pt idx="11">
                  <c:v>0.50800000000000001</c:v>
                </c:pt>
                <c:pt idx="12">
                  <c:v>0.57299999999999995</c:v>
                </c:pt>
                <c:pt idx="13">
                  <c:v>0.26</c:v>
                </c:pt>
                <c:pt idx="14">
                  <c:v>0.27</c:v>
                </c:pt>
                <c:pt idx="15">
                  <c:v>0.30299999999999999</c:v>
                </c:pt>
                <c:pt idx="16">
                  <c:v>0.28599999999999998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C2-44AA-8027-D3E53973A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41984"/>
        <c:axId val="178032000"/>
      </c:lineChart>
      <c:catAx>
        <c:axId val="17802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0464"/>
        <c:crosses val="autoZero"/>
        <c:auto val="1"/>
        <c:lblAlgn val="ctr"/>
        <c:lblOffset val="100"/>
        <c:noMultiLvlLbl val="0"/>
      </c:catAx>
      <c:valAx>
        <c:axId val="17803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28928"/>
        <c:crosses val="autoZero"/>
        <c:crossBetween val="between"/>
      </c:valAx>
      <c:valAx>
        <c:axId val="178032000"/>
        <c:scaling>
          <c:orientation val="minMax"/>
        </c:scaling>
        <c:delete val="0"/>
        <c:axPos val="r"/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41984"/>
        <c:crosses val="max"/>
        <c:crossBetween val="between"/>
      </c:valAx>
      <c:catAx>
        <c:axId val="178041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032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75215021199274"/>
          <c:y val="6.1994762219664636E-2"/>
          <c:w val="0.48781402786190187"/>
          <c:h val="0.82229461442791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Cardiology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Has answered/solved key questions/challenges in the field</c:v>
                </c:pt>
                <c:pt idx="1">
                  <c:v>Has changed the way research is done in the field (e.g. methodological breakthrough)</c:v>
                </c:pt>
                <c:pt idx="2">
                  <c:v>Has enabled researchers in the field to produce more reliable or precise research results </c:v>
                </c:pt>
                <c:pt idx="3">
                  <c:v>Has changed the key theoretical framework of the field</c:v>
                </c:pt>
                <c:pt idx="4">
                  <c:v>Has benefited society (e.g. in terms of application in industry, new clinical practices, informed public policy)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0.68899999999999995</c:v>
                </c:pt>
                <c:pt idx="1">
                  <c:v>0.33100000000000002</c:v>
                </c:pt>
                <c:pt idx="2">
                  <c:v>0.215</c:v>
                </c:pt>
                <c:pt idx="3">
                  <c:v>0.27600000000000002</c:v>
                </c:pt>
                <c:pt idx="4">
                  <c:v>0.38700000000000001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8-46BD-86D4-6A6E99F1FC2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Economics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Has answered/solved key questions/challenges in the field</c:v>
                </c:pt>
                <c:pt idx="1">
                  <c:v>Has changed the way research is done in the field (e.g. methodological breakthrough)</c:v>
                </c:pt>
                <c:pt idx="2">
                  <c:v>Has enabled researchers in the field to produce more reliable or precise research results </c:v>
                </c:pt>
                <c:pt idx="3">
                  <c:v>Has changed the key theoretical framework of the field</c:v>
                </c:pt>
                <c:pt idx="4">
                  <c:v>Has benefited society (e.g. in terms of application in industry, new clinical practices, informed public policy)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0.64800000000000002</c:v>
                </c:pt>
                <c:pt idx="1">
                  <c:v>0.55700000000000005</c:v>
                </c:pt>
                <c:pt idx="2">
                  <c:v>0.24399999999999999</c:v>
                </c:pt>
                <c:pt idx="3">
                  <c:v>0.32900000000000001</c:v>
                </c:pt>
                <c:pt idx="4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18-46BD-86D4-6A6E99F1FC2E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Has answered/solved key questions/challenges in the field</c:v>
                </c:pt>
                <c:pt idx="1">
                  <c:v>Has changed the way research is done in the field (e.g. methodological breakthrough)</c:v>
                </c:pt>
                <c:pt idx="2">
                  <c:v>Has enabled researchers in the field to produce more reliable or precise research results </c:v>
                </c:pt>
                <c:pt idx="3">
                  <c:v>Has changed the key theoretical framework of the field</c:v>
                </c:pt>
                <c:pt idx="4">
                  <c:v>Has benefited society (e.g. in terms of application in industry, new clinical practices, informed public policy)</c:v>
                </c:pt>
              </c:strCache>
            </c:strRef>
          </c:cat>
          <c:val>
            <c:numRef>
              <c:f>'Ark1'!$D$2:$D$6</c:f>
              <c:numCache>
                <c:formatCode>0%</c:formatCode>
                <c:ptCount val="5"/>
                <c:pt idx="0">
                  <c:v>0.70599999999999996</c:v>
                </c:pt>
                <c:pt idx="1">
                  <c:v>0.48499999999999999</c:v>
                </c:pt>
                <c:pt idx="2">
                  <c:v>0.26</c:v>
                </c:pt>
                <c:pt idx="3">
                  <c:v>0.37</c:v>
                </c:pt>
                <c:pt idx="4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18-46BD-86D4-6A6E99F1F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279424"/>
        <c:axId val="122280960"/>
      </c:barChart>
      <c:catAx>
        <c:axId val="122279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80960"/>
        <c:crosses val="autoZero"/>
        <c:auto val="1"/>
        <c:lblAlgn val="ctr"/>
        <c:lblOffset val="100"/>
        <c:noMultiLvlLbl val="0"/>
      </c:catAx>
      <c:valAx>
        <c:axId val="1222809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7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94745098203623"/>
          <c:y val="0.9224506658468713"/>
          <c:w val="0.51546648555471475"/>
          <c:h val="7.75493341531286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A02DC-9F72-475F-B9E8-C80C112ED573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nb-NO"/>
        </a:p>
      </dgm:t>
    </dgm:pt>
    <dgm:pt modelId="{3BA94D8D-0058-4209-B00C-A4974325E829}">
      <dgm:prSet phldrT="[Tekst]"/>
      <dgm:spPr/>
      <dgm:t>
        <a:bodyPr/>
        <a:lstStyle/>
        <a:p>
          <a:r>
            <a:rPr lang="en-GB" b="1" noProof="0" dirty="0"/>
            <a:t>1. Types of notions</a:t>
          </a:r>
        </a:p>
      </dgm:t>
    </dgm:pt>
    <dgm:pt modelId="{076F27C3-2186-4332-8E31-8EBA5E0854BC}" type="parTrans" cxnId="{A2C9CA05-BE69-49B6-BD8C-4129C121E90F}">
      <dgm:prSet/>
      <dgm:spPr/>
      <dgm:t>
        <a:bodyPr/>
        <a:lstStyle/>
        <a:p>
          <a:endParaRPr lang="nb-NO"/>
        </a:p>
      </dgm:t>
    </dgm:pt>
    <dgm:pt modelId="{F3376098-362B-4349-AABD-93F89D9EC232}" type="sibTrans" cxnId="{A2C9CA05-BE69-49B6-BD8C-4129C121E90F}">
      <dgm:prSet/>
      <dgm:spPr/>
      <dgm:t>
        <a:bodyPr/>
        <a:lstStyle/>
        <a:p>
          <a:endParaRPr lang="nb-NO"/>
        </a:p>
      </dgm:t>
    </dgm:pt>
    <dgm:pt modelId="{17BD0D36-18C6-421E-BC92-0E60E5AE52A5}">
      <dgm:prSet phldrT="[Tekst]"/>
      <dgm:spPr/>
      <dgm:t>
        <a:bodyPr/>
        <a:lstStyle/>
        <a:p>
          <a:r>
            <a:rPr lang="en-GB" b="1" noProof="0" dirty="0"/>
            <a:t>Field-Type</a:t>
          </a:r>
        </a:p>
      </dgm:t>
    </dgm:pt>
    <dgm:pt modelId="{8F1EC115-B741-41ED-AAAF-DB941F770410}" type="parTrans" cxnId="{BC848710-C968-40CA-845D-B2634FA07356}">
      <dgm:prSet/>
      <dgm:spPr/>
      <dgm:t>
        <a:bodyPr/>
        <a:lstStyle/>
        <a:p>
          <a:endParaRPr lang="nb-NO"/>
        </a:p>
      </dgm:t>
    </dgm:pt>
    <dgm:pt modelId="{D9D4091B-DE58-4154-A517-5DE3A22EF5F4}" type="sibTrans" cxnId="{BC848710-C968-40CA-845D-B2634FA07356}">
      <dgm:prSet/>
      <dgm:spPr/>
      <dgm:t>
        <a:bodyPr/>
        <a:lstStyle/>
        <a:p>
          <a:endParaRPr lang="nb-NO"/>
        </a:p>
      </dgm:t>
    </dgm:pt>
    <dgm:pt modelId="{234777C0-6572-4126-969F-A5D81AFD99AE}">
      <dgm:prSet phldrT="[Tekst]"/>
      <dgm:spPr/>
      <dgm:t>
        <a:bodyPr/>
        <a:lstStyle/>
        <a:p>
          <a:r>
            <a:rPr lang="en-GB" b="1" noProof="0" dirty="0"/>
            <a:t>Space-Type</a:t>
          </a:r>
        </a:p>
      </dgm:t>
    </dgm:pt>
    <dgm:pt modelId="{9BB8BDAD-38FF-4137-9741-A153C06A6744}" type="parTrans" cxnId="{D8DDF45F-6965-4171-8D81-39EECD17BC7E}">
      <dgm:prSet/>
      <dgm:spPr/>
      <dgm:t>
        <a:bodyPr/>
        <a:lstStyle/>
        <a:p>
          <a:endParaRPr lang="nb-NO"/>
        </a:p>
      </dgm:t>
    </dgm:pt>
    <dgm:pt modelId="{7F1CA57C-9CF2-4F58-902B-CD40C83A1130}" type="sibTrans" cxnId="{D8DDF45F-6965-4171-8D81-39EECD17BC7E}">
      <dgm:prSet/>
      <dgm:spPr/>
      <dgm:t>
        <a:bodyPr/>
        <a:lstStyle/>
        <a:p>
          <a:endParaRPr lang="nb-NO"/>
        </a:p>
      </dgm:t>
    </dgm:pt>
    <dgm:pt modelId="{8F1E78EB-7321-4242-A8C9-589E14457506}">
      <dgm:prSet phldrT="[Tekst]"/>
      <dgm:spPr/>
      <dgm:t>
        <a:bodyPr/>
        <a:lstStyle/>
        <a:p>
          <a:r>
            <a:rPr lang="en-GB" b="1" noProof="0" dirty="0"/>
            <a:t>2. Attributes</a:t>
          </a:r>
        </a:p>
      </dgm:t>
    </dgm:pt>
    <dgm:pt modelId="{85DDEED8-0EEB-4819-A57E-D657CDEC69F7}" type="parTrans" cxnId="{EFEC741F-23B5-4D9F-85E3-FC27D99E5135}">
      <dgm:prSet/>
      <dgm:spPr/>
      <dgm:t>
        <a:bodyPr/>
        <a:lstStyle/>
        <a:p>
          <a:endParaRPr lang="nb-NO"/>
        </a:p>
      </dgm:t>
    </dgm:pt>
    <dgm:pt modelId="{1A7BF26D-3EE6-4BAE-BCF4-EAA8EDA4D4CC}" type="sibTrans" cxnId="{EFEC741F-23B5-4D9F-85E3-FC27D99E5135}">
      <dgm:prSet/>
      <dgm:spPr/>
      <dgm:t>
        <a:bodyPr/>
        <a:lstStyle/>
        <a:p>
          <a:endParaRPr lang="nb-NO"/>
        </a:p>
      </dgm:t>
    </dgm:pt>
    <dgm:pt modelId="{0AB2ECF6-EDDA-460B-AA90-DA2A0DBB9A8B}">
      <dgm:prSet phldrT="[Tekst]"/>
      <dgm:spPr/>
      <dgm:t>
        <a:bodyPr/>
        <a:lstStyle/>
        <a:p>
          <a:r>
            <a:rPr lang="en-GB" b="1" noProof="0" dirty="0"/>
            <a:t>Plausibility/reliability</a:t>
          </a:r>
        </a:p>
      </dgm:t>
    </dgm:pt>
    <dgm:pt modelId="{CD1B63E2-9D6C-4905-96C2-D7A3F975057F}" type="parTrans" cxnId="{371BA3FE-F62B-47E9-B3FB-A3A9294D577A}">
      <dgm:prSet/>
      <dgm:spPr/>
      <dgm:t>
        <a:bodyPr/>
        <a:lstStyle/>
        <a:p>
          <a:endParaRPr lang="nb-NO"/>
        </a:p>
      </dgm:t>
    </dgm:pt>
    <dgm:pt modelId="{1F9011FE-C230-46FF-B2B9-7E37B8BE77B0}" type="sibTrans" cxnId="{371BA3FE-F62B-47E9-B3FB-A3A9294D577A}">
      <dgm:prSet/>
      <dgm:spPr/>
      <dgm:t>
        <a:bodyPr/>
        <a:lstStyle/>
        <a:p>
          <a:endParaRPr lang="nb-NO"/>
        </a:p>
      </dgm:t>
    </dgm:pt>
    <dgm:pt modelId="{1974E657-23AE-41EB-80CD-38D849606E5C}">
      <dgm:prSet phldrT="[Tekst]"/>
      <dgm:spPr/>
      <dgm:t>
        <a:bodyPr/>
        <a:lstStyle/>
        <a:p>
          <a:r>
            <a:rPr lang="en-GB" b="1" noProof="0" dirty="0"/>
            <a:t>Originality</a:t>
          </a:r>
        </a:p>
      </dgm:t>
    </dgm:pt>
    <dgm:pt modelId="{5681551E-7EAB-4CF1-AAD1-E90175EC2DD4}" type="parTrans" cxnId="{4E35CB9D-BCAE-4DAD-97DA-D9F456BFE2D8}">
      <dgm:prSet/>
      <dgm:spPr/>
      <dgm:t>
        <a:bodyPr/>
        <a:lstStyle/>
        <a:p>
          <a:endParaRPr lang="nb-NO"/>
        </a:p>
      </dgm:t>
    </dgm:pt>
    <dgm:pt modelId="{FF584571-E40F-4C97-8087-F21A55C3F1B2}" type="sibTrans" cxnId="{4E35CB9D-BCAE-4DAD-97DA-D9F456BFE2D8}">
      <dgm:prSet/>
      <dgm:spPr/>
      <dgm:t>
        <a:bodyPr/>
        <a:lstStyle/>
        <a:p>
          <a:endParaRPr lang="nb-NO"/>
        </a:p>
      </dgm:t>
    </dgm:pt>
    <dgm:pt modelId="{E24388BC-0E39-4C02-848D-64AFBBA5484C}">
      <dgm:prSet phldrT="[Tekst]"/>
      <dgm:spPr/>
      <dgm:t>
        <a:bodyPr/>
        <a:lstStyle/>
        <a:p>
          <a:r>
            <a:rPr lang="en-GB" b="1" noProof="0" dirty="0"/>
            <a:t>3. Sites</a:t>
          </a:r>
        </a:p>
      </dgm:t>
    </dgm:pt>
    <dgm:pt modelId="{6E22C009-4EF6-4895-8470-644156BFD71E}" type="parTrans" cxnId="{9682C2AA-D7DF-492F-875E-62EEDBF3D3FA}">
      <dgm:prSet/>
      <dgm:spPr/>
      <dgm:t>
        <a:bodyPr/>
        <a:lstStyle/>
        <a:p>
          <a:endParaRPr lang="nb-NO"/>
        </a:p>
      </dgm:t>
    </dgm:pt>
    <dgm:pt modelId="{25B2F173-5CB3-45CE-8ABE-5DAB279CBD7A}" type="sibTrans" cxnId="{9682C2AA-D7DF-492F-875E-62EEDBF3D3FA}">
      <dgm:prSet/>
      <dgm:spPr/>
      <dgm:t>
        <a:bodyPr/>
        <a:lstStyle/>
        <a:p>
          <a:endParaRPr lang="nb-NO"/>
        </a:p>
      </dgm:t>
    </dgm:pt>
    <dgm:pt modelId="{2873F2B5-2081-4BE7-9F0E-1AAC10454D98}">
      <dgm:prSet phldrT="[Teks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b="1" dirty="0"/>
            <a:t>Individual researchers/groups</a:t>
          </a:r>
          <a:endParaRPr lang="nb-NO" b="1" dirty="0"/>
        </a:p>
      </dgm:t>
    </dgm:pt>
    <dgm:pt modelId="{DA7E2611-3EB4-4105-9127-01BD649FA47F}" type="parTrans" cxnId="{C62E8B74-3620-4D04-A99E-FCB0209F760B}">
      <dgm:prSet/>
      <dgm:spPr/>
      <dgm:t>
        <a:bodyPr/>
        <a:lstStyle/>
        <a:p>
          <a:endParaRPr lang="nb-NO"/>
        </a:p>
      </dgm:t>
    </dgm:pt>
    <dgm:pt modelId="{382ACCF5-C445-455B-B77B-FAAD906DDC27}" type="sibTrans" cxnId="{C62E8B74-3620-4D04-A99E-FCB0209F760B}">
      <dgm:prSet/>
      <dgm:spPr/>
      <dgm:t>
        <a:bodyPr/>
        <a:lstStyle/>
        <a:p>
          <a:endParaRPr lang="nb-NO"/>
        </a:p>
      </dgm:t>
    </dgm:pt>
    <dgm:pt modelId="{B4466294-1CAC-4C82-9EF3-E8F4574AC165}">
      <dgm:prSet phldrT="[Tekst]"/>
      <dgm:spPr/>
      <dgm:t>
        <a:bodyPr/>
        <a:lstStyle/>
        <a:p>
          <a:pPr>
            <a:buNone/>
          </a:pPr>
          <a:r>
            <a:rPr lang="en-GB" noProof="0" dirty="0"/>
            <a:t>(Subject; Anchor; Enforcement; Standards)</a:t>
          </a:r>
        </a:p>
      </dgm:t>
    </dgm:pt>
    <dgm:pt modelId="{0474554E-1996-4978-BC00-9F59016E8535}" type="parTrans" cxnId="{CA8C7384-5B06-4BFE-8C83-168E2709F80C}">
      <dgm:prSet/>
      <dgm:spPr/>
      <dgm:t>
        <a:bodyPr/>
        <a:lstStyle/>
        <a:p>
          <a:endParaRPr lang="nb-NO"/>
        </a:p>
      </dgm:t>
    </dgm:pt>
    <dgm:pt modelId="{C95D0E1E-E867-401E-8EA8-ED52C800D54D}" type="sibTrans" cxnId="{CA8C7384-5B06-4BFE-8C83-168E2709F80C}">
      <dgm:prSet/>
      <dgm:spPr/>
      <dgm:t>
        <a:bodyPr/>
        <a:lstStyle/>
        <a:p>
          <a:endParaRPr lang="nb-NO"/>
        </a:p>
      </dgm:t>
    </dgm:pt>
    <dgm:pt modelId="{AA100B21-7DBB-4ADB-B2B5-90F27B277533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b="1" dirty="0"/>
            <a:t>Knowledge communities </a:t>
          </a:r>
        </a:p>
      </dgm:t>
    </dgm:pt>
    <dgm:pt modelId="{DB35A8FC-5239-4BE5-9E7B-80B87D3959C8}" type="parTrans" cxnId="{09EE5598-B6FB-4244-BFEB-A0C088884C57}">
      <dgm:prSet/>
      <dgm:spPr/>
      <dgm:t>
        <a:bodyPr/>
        <a:lstStyle/>
        <a:p>
          <a:endParaRPr lang="nb-NO"/>
        </a:p>
      </dgm:t>
    </dgm:pt>
    <dgm:pt modelId="{2ABF6F4B-C6D5-49F8-BF88-0E909D2F7C57}" type="sibTrans" cxnId="{09EE5598-B6FB-4244-BFEB-A0C088884C57}">
      <dgm:prSet/>
      <dgm:spPr/>
      <dgm:t>
        <a:bodyPr/>
        <a:lstStyle/>
        <a:p>
          <a:endParaRPr lang="nb-NO"/>
        </a:p>
      </dgm:t>
    </dgm:pt>
    <dgm:pt modelId="{C5D7E02A-90F2-46A1-A20F-38BD6946D411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b="1" dirty="0"/>
            <a:t>Research organisations </a:t>
          </a:r>
        </a:p>
      </dgm:t>
    </dgm:pt>
    <dgm:pt modelId="{C8B0F6E5-F973-438C-AEF8-1172468A9D8B}" type="parTrans" cxnId="{B1D0E03B-F916-4670-AA6E-14793FE29F88}">
      <dgm:prSet/>
      <dgm:spPr/>
      <dgm:t>
        <a:bodyPr/>
        <a:lstStyle/>
        <a:p>
          <a:endParaRPr lang="nb-NO"/>
        </a:p>
      </dgm:t>
    </dgm:pt>
    <dgm:pt modelId="{193CEF1C-9D7B-4659-AD5C-E4B68A2935EB}" type="sibTrans" cxnId="{B1D0E03B-F916-4670-AA6E-14793FE29F88}">
      <dgm:prSet/>
      <dgm:spPr/>
      <dgm:t>
        <a:bodyPr/>
        <a:lstStyle/>
        <a:p>
          <a:endParaRPr lang="nb-NO"/>
        </a:p>
      </dgm:t>
    </dgm:pt>
    <dgm:pt modelId="{486D9583-B8F5-46E9-8A39-6758A2C5A113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b="1" dirty="0"/>
            <a:t>Research funding agencies</a:t>
          </a:r>
        </a:p>
      </dgm:t>
    </dgm:pt>
    <dgm:pt modelId="{10D17B0B-AA15-4C94-90AD-481C510AF4CC}" type="parTrans" cxnId="{8C6E238D-FD65-47FE-A8A5-FC65BA7D6971}">
      <dgm:prSet/>
      <dgm:spPr/>
      <dgm:t>
        <a:bodyPr/>
        <a:lstStyle/>
        <a:p>
          <a:endParaRPr lang="nb-NO"/>
        </a:p>
      </dgm:t>
    </dgm:pt>
    <dgm:pt modelId="{93893269-3406-41FC-BDEE-77937E7CA750}" type="sibTrans" cxnId="{8C6E238D-FD65-47FE-A8A5-FC65BA7D6971}">
      <dgm:prSet/>
      <dgm:spPr/>
      <dgm:t>
        <a:bodyPr/>
        <a:lstStyle/>
        <a:p>
          <a:endParaRPr lang="nb-NO"/>
        </a:p>
      </dgm:t>
    </dgm:pt>
    <dgm:pt modelId="{A2CF997E-19B2-406D-8F93-73074FEB0231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b="1" dirty="0"/>
            <a:t>National/regional policy</a:t>
          </a:r>
          <a:endParaRPr lang="nb-NO" b="1" dirty="0"/>
        </a:p>
      </dgm:t>
    </dgm:pt>
    <dgm:pt modelId="{F5E4132B-A153-4DD7-829F-3121476AE1C9}" type="parTrans" cxnId="{89763CCF-4FF0-4B3C-973C-BEB930C70606}">
      <dgm:prSet/>
      <dgm:spPr/>
      <dgm:t>
        <a:bodyPr/>
        <a:lstStyle/>
        <a:p>
          <a:endParaRPr lang="nb-NO"/>
        </a:p>
      </dgm:t>
    </dgm:pt>
    <dgm:pt modelId="{7BEEBBDC-D47F-4406-836D-72FBB35C0AD9}" type="sibTrans" cxnId="{89763CCF-4FF0-4B3C-973C-BEB930C70606}">
      <dgm:prSet/>
      <dgm:spPr/>
      <dgm:t>
        <a:bodyPr/>
        <a:lstStyle/>
        <a:p>
          <a:endParaRPr lang="nb-NO"/>
        </a:p>
      </dgm:t>
    </dgm:pt>
    <dgm:pt modelId="{A1BA70EB-C178-4D81-B4E3-9E9E44EBBBF2}">
      <dgm:prSet phldrT="[Tekst]"/>
      <dgm:spPr/>
      <dgm:t>
        <a:bodyPr/>
        <a:lstStyle/>
        <a:p>
          <a:r>
            <a:rPr lang="en-GB" b="1" noProof="0" dirty="0"/>
            <a:t>Value</a:t>
          </a:r>
          <a:endParaRPr lang="en-GB" noProof="0" dirty="0"/>
        </a:p>
      </dgm:t>
    </dgm:pt>
    <dgm:pt modelId="{1D5646B3-0A56-4BB6-BFE8-8B459483074A}" type="parTrans" cxnId="{F22FC435-97DD-434A-AF60-90C94CF4BDBB}">
      <dgm:prSet/>
      <dgm:spPr/>
      <dgm:t>
        <a:bodyPr/>
        <a:lstStyle/>
        <a:p>
          <a:endParaRPr lang="nb-NO"/>
        </a:p>
      </dgm:t>
    </dgm:pt>
    <dgm:pt modelId="{044DC5B9-F360-469A-BAD7-D7073BFB4034}" type="sibTrans" cxnId="{F22FC435-97DD-434A-AF60-90C94CF4BDBB}">
      <dgm:prSet/>
      <dgm:spPr/>
      <dgm:t>
        <a:bodyPr/>
        <a:lstStyle/>
        <a:p>
          <a:endParaRPr lang="nb-NO"/>
        </a:p>
      </dgm:t>
    </dgm:pt>
    <dgm:pt modelId="{606E4A0B-B370-47D1-A060-FE4578F35590}" type="pres">
      <dgm:prSet presAssocID="{FC9A02DC-9F72-475F-B9E8-C80C112ED57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53AD2B4-3E97-4143-925A-618FCA6342E5}" type="pres">
      <dgm:prSet presAssocID="{3BA94D8D-0058-4209-B00C-A4974325E829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9DA88166-87B1-4F70-B71B-F42118800E9A}" type="pres">
      <dgm:prSet presAssocID="{3BA94D8D-0058-4209-B00C-A4974325E82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1B1057DD-42FF-4FA1-BEFC-C2762765ED08}" type="pres">
      <dgm:prSet presAssocID="{8F1E78EB-7321-4242-A8C9-589E14457506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5A921266-2BC9-458D-A6E6-EB5253F82165}" type="pres">
      <dgm:prSet presAssocID="{8F1E78EB-7321-4242-A8C9-589E1445750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1EB59777-C740-4010-B712-1DF1380C0075}" type="pres">
      <dgm:prSet presAssocID="{E24388BC-0E39-4C02-848D-64AFBBA5484C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32BADEDB-CCA8-4F44-839A-A7A4709C20A7}" type="pres">
      <dgm:prSet presAssocID="{E24388BC-0E39-4C02-848D-64AFBBA5484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D2AFE01-D0E2-4613-9A11-53E69723228A}" type="presOf" srcId="{C5D7E02A-90F2-46A1-A20F-38BD6946D411}" destId="{32BADEDB-CCA8-4F44-839A-A7A4709C20A7}" srcOrd="0" destOrd="2" presId="urn:microsoft.com/office/officeart/2009/3/layout/IncreasingArrowsProcess"/>
    <dgm:cxn modelId="{A2C9CA05-BE69-49B6-BD8C-4129C121E90F}" srcId="{FC9A02DC-9F72-475F-B9E8-C80C112ED573}" destId="{3BA94D8D-0058-4209-B00C-A4974325E829}" srcOrd="0" destOrd="0" parTransId="{076F27C3-2186-4332-8E31-8EBA5E0854BC}" sibTransId="{F3376098-362B-4349-AABD-93F89D9EC232}"/>
    <dgm:cxn modelId="{FE5EAC07-7D27-4D34-800A-7B6786D20156}" type="presOf" srcId="{3BA94D8D-0058-4209-B00C-A4974325E829}" destId="{A53AD2B4-3E97-4143-925A-618FCA6342E5}" srcOrd="0" destOrd="0" presId="urn:microsoft.com/office/officeart/2009/3/layout/IncreasingArrowsProcess"/>
    <dgm:cxn modelId="{BC848710-C968-40CA-845D-B2634FA07356}" srcId="{3BA94D8D-0058-4209-B00C-A4974325E829}" destId="{17BD0D36-18C6-421E-BC92-0E60E5AE52A5}" srcOrd="0" destOrd="0" parTransId="{8F1EC115-B741-41ED-AAAF-DB941F770410}" sibTransId="{D9D4091B-DE58-4154-A517-5DE3A22EF5F4}"/>
    <dgm:cxn modelId="{1B983418-3221-438E-B87D-4C6B61A6BB95}" type="presOf" srcId="{A1BA70EB-C178-4D81-B4E3-9E9E44EBBBF2}" destId="{5A921266-2BC9-458D-A6E6-EB5253F82165}" srcOrd="0" destOrd="2" presId="urn:microsoft.com/office/officeart/2009/3/layout/IncreasingArrowsProcess"/>
    <dgm:cxn modelId="{EFEC741F-23B5-4D9F-85E3-FC27D99E5135}" srcId="{FC9A02DC-9F72-475F-B9E8-C80C112ED573}" destId="{8F1E78EB-7321-4242-A8C9-589E14457506}" srcOrd="1" destOrd="0" parTransId="{85DDEED8-0EEB-4819-A57E-D657CDEC69F7}" sibTransId="{1A7BF26D-3EE6-4BAE-BCF4-EAA8EDA4D4CC}"/>
    <dgm:cxn modelId="{B5C28221-1FAB-4D4B-BC26-52643E2D7124}" type="presOf" srcId="{E24388BC-0E39-4C02-848D-64AFBBA5484C}" destId="{1EB59777-C740-4010-B712-1DF1380C0075}" srcOrd="0" destOrd="0" presId="urn:microsoft.com/office/officeart/2009/3/layout/IncreasingArrowsProcess"/>
    <dgm:cxn modelId="{4D84E525-08A5-4CC1-B2E9-76AA0D490496}" type="presOf" srcId="{234777C0-6572-4126-969F-A5D81AFD99AE}" destId="{9DA88166-87B1-4F70-B71B-F42118800E9A}" srcOrd="0" destOrd="1" presId="urn:microsoft.com/office/officeart/2009/3/layout/IncreasingArrowsProcess"/>
    <dgm:cxn modelId="{F22FC435-97DD-434A-AF60-90C94CF4BDBB}" srcId="{8F1E78EB-7321-4242-A8C9-589E14457506}" destId="{A1BA70EB-C178-4D81-B4E3-9E9E44EBBBF2}" srcOrd="2" destOrd="0" parTransId="{1D5646B3-0A56-4BB6-BFE8-8B459483074A}" sibTransId="{044DC5B9-F360-469A-BAD7-D7073BFB4034}"/>
    <dgm:cxn modelId="{B1D0E03B-F916-4670-AA6E-14793FE29F88}" srcId="{E24388BC-0E39-4C02-848D-64AFBBA5484C}" destId="{C5D7E02A-90F2-46A1-A20F-38BD6946D411}" srcOrd="2" destOrd="0" parTransId="{C8B0F6E5-F973-438C-AEF8-1172468A9D8B}" sibTransId="{193CEF1C-9D7B-4659-AD5C-E4B68A2935EB}"/>
    <dgm:cxn modelId="{BD179A40-4847-402D-A72E-4B5C7036A72F}" type="presOf" srcId="{B4466294-1CAC-4C82-9EF3-E8F4574AC165}" destId="{9DA88166-87B1-4F70-B71B-F42118800E9A}" srcOrd="0" destOrd="2" presId="urn:microsoft.com/office/officeart/2009/3/layout/IncreasingArrowsProcess"/>
    <dgm:cxn modelId="{C9E4025B-C492-4C71-9B58-6692FF1EB885}" type="presOf" srcId="{FC9A02DC-9F72-475F-B9E8-C80C112ED573}" destId="{606E4A0B-B370-47D1-A060-FE4578F35590}" srcOrd="0" destOrd="0" presId="urn:microsoft.com/office/officeart/2009/3/layout/IncreasingArrowsProcess"/>
    <dgm:cxn modelId="{D8DDF45F-6965-4171-8D81-39EECD17BC7E}" srcId="{3BA94D8D-0058-4209-B00C-A4974325E829}" destId="{234777C0-6572-4126-969F-A5D81AFD99AE}" srcOrd="1" destOrd="0" parTransId="{9BB8BDAD-38FF-4137-9741-A153C06A6744}" sibTransId="{7F1CA57C-9CF2-4F58-902B-CD40C83A1130}"/>
    <dgm:cxn modelId="{25897F6A-37E3-4734-B863-686A70EC653C}" type="presOf" srcId="{0AB2ECF6-EDDA-460B-AA90-DA2A0DBB9A8B}" destId="{5A921266-2BC9-458D-A6E6-EB5253F82165}" srcOrd="0" destOrd="0" presId="urn:microsoft.com/office/officeart/2009/3/layout/IncreasingArrowsProcess"/>
    <dgm:cxn modelId="{83C6C06A-43CF-4880-A9BE-D90EF97EE40E}" type="presOf" srcId="{486D9583-B8F5-46E9-8A39-6758A2C5A113}" destId="{32BADEDB-CCA8-4F44-839A-A7A4709C20A7}" srcOrd="0" destOrd="3" presId="urn:microsoft.com/office/officeart/2009/3/layout/IncreasingArrowsProcess"/>
    <dgm:cxn modelId="{5BF62A4D-06C9-4165-80C1-C80BEBA47194}" type="presOf" srcId="{8F1E78EB-7321-4242-A8C9-589E14457506}" destId="{1B1057DD-42FF-4FA1-BEFC-C2762765ED08}" srcOrd="0" destOrd="0" presId="urn:microsoft.com/office/officeart/2009/3/layout/IncreasingArrowsProcess"/>
    <dgm:cxn modelId="{538F836D-E92F-43F0-802C-9591CA387A6A}" type="presOf" srcId="{1974E657-23AE-41EB-80CD-38D849606E5C}" destId="{5A921266-2BC9-458D-A6E6-EB5253F82165}" srcOrd="0" destOrd="1" presId="urn:microsoft.com/office/officeart/2009/3/layout/IncreasingArrowsProcess"/>
    <dgm:cxn modelId="{C62E8B74-3620-4D04-A99E-FCB0209F760B}" srcId="{E24388BC-0E39-4C02-848D-64AFBBA5484C}" destId="{2873F2B5-2081-4BE7-9F0E-1AAC10454D98}" srcOrd="0" destOrd="0" parTransId="{DA7E2611-3EB4-4105-9127-01BD649FA47F}" sibTransId="{382ACCF5-C445-455B-B77B-FAAD906DDC27}"/>
    <dgm:cxn modelId="{DC7BD77A-52A5-433D-9F9A-B011A7F19994}" type="presOf" srcId="{2873F2B5-2081-4BE7-9F0E-1AAC10454D98}" destId="{32BADEDB-CCA8-4F44-839A-A7A4709C20A7}" srcOrd="0" destOrd="0" presId="urn:microsoft.com/office/officeart/2009/3/layout/IncreasingArrowsProcess"/>
    <dgm:cxn modelId="{CA8C7384-5B06-4BFE-8C83-168E2709F80C}" srcId="{3BA94D8D-0058-4209-B00C-A4974325E829}" destId="{B4466294-1CAC-4C82-9EF3-E8F4574AC165}" srcOrd="2" destOrd="0" parTransId="{0474554E-1996-4978-BC00-9F59016E8535}" sibTransId="{C95D0E1E-E867-401E-8EA8-ED52C800D54D}"/>
    <dgm:cxn modelId="{8C6E238D-FD65-47FE-A8A5-FC65BA7D6971}" srcId="{E24388BC-0E39-4C02-848D-64AFBBA5484C}" destId="{486D9583-B8F5-46E9-8A39-6758A2C5A113}" srcOrd="3" destOrd="0" parTransId="{10D17B0B-AA15-4C94-90AD-481C510AF4CC}" sibTransId="{93893269-3406-41FC-BDEE-77937E7CA750}"/>
    <dgm:cxn modelId="{4A2C718D-8074-45D2-9686-0881FE3AC41D}" type="presOf" srcId="{AA100B21-7DBB-4ADB-B2B5-90F27B277533}" destId="{32BADEDB-CCA8-4F44-839A-A7A4709C20A7}" srcOrd="0" destOrd="1" presId="urn:microsoft.com/office/officeart/2009/3/layout/IncreasingArrowsProcess"/>
    <dgm:cxn modelId="{09EE5598-B6FB-4244-BFEB-A0C088884C57}" srcId="{E24388BC-0E39-4C02-848D-64AFBBA5484C}" destId="{AA100B21-7DBB-4ADB-B2B5-90F27B277533}" srcOrd="1" destOrd="0" parTransId="{DB35A8FC-5239-4BE5-9E7B-80B87D3959C8}" sibTransId="{2ABF6F4B-C6D5-49F8-BF88-0E909D2F7C57}"/>
    <dgm:cxn modelId="{4E35CB9D-BCAE-4DAD-97DA-D9F456BFE2D8}" srcId="{8F1E78EB-7321-4242-A8C9-589E14457506}" destId="{1974E657-23AE-41EB-80CD-38D849606E5C}" srcOrd="1" destOrd="0" parTransId="{5681551E-7EAB-4CF1-AAD1-E90175EC2DD4}" sibTransId="{FF584571-E40F-4C97-8087-F21A55C3F1B2}"/>
    <dgm:cxn modelId="{9682C2AA-D7DF-492F-875E-62EEDBF3D3FA}" srcId="{FC9A02DC-9F72-475F-B9E8-C80C112ED573}" destId="{E24388BC-0E39-4C02-848D-64AFBBA5484C}" srcOrd="2" destOrd="0" parTransId="{6E22C009-4EF6-4895-8470-644156BFD71E}" sibTransId="{25B2F173-5CB3-45CE-8ABE-5DAB279CBD7A}"/>
    <dgm:cxn modelId="{50697BC9-5A23-4A75-AEA8-1FB88DD456FF}" type="presOf" srcId="{A2CF997E-19B2-406D-8F93-73074FEB0231}" destId="{32BADEDB-CCA8-4F44-839A-A7A4709C20A7}" srcOrd="0" destOrd="4" presId="urn:microsoft.com/office/officeart/2009/3/layout/IncreasingArrowsProcess"/>
    <dgm:cxn modelId="{89763CCF-4FF0-4B3C-973C-BEB930C70606}" srcId="{E24388BC-0E39-4C02-848D-64AFBBA5484C}" destId="{A2CF997E-19B2-406D-8F93-73074FEB0231}" srcOrd="4" destOrd="0" parTransId="{F5E4132B-A153-4DD7-829F-3121476AE1C9}" sibTransId="{7BEEBBDC-D47F-4406-836D-72FBB35C0AD9}"/>
    <dgm:cxn modelId="{8F90C7DF-BD89-41EF-9736-3E2C1F89EC14}" type="presOf" srcId="{17BD0D36-18C6-421E-BC92-0E60E5AE52A5}" destId="{9DA88166-87B1-4F70-B71B-F42118800E9A}" srcOrd="0" destOrd="0" presId="urn:microsoft.com/office/officeart/2009/3/layout/IncreasingArrowsProcess"/>
    <dgm:cxn modelId="{371BA3FE-F62B-47E9-B3FB-A3A9294D577A}" srcId="{8F1E78EB-7321-4242-A8C9-589E14457506}" destId="{0AB2ECF6-EDDA-460B-AA90-DA2A0DBB9A8B}" srcOrd="0" destOrd="0" parTransId="{CD1B63E2-9D6C-4905-96C2-D7A3F975057F}" sibTransId="{1F9011FE-C230-46FF-B2B9-7E37B8BE77B0}"/>
    <dgm:cxn modelId="{7A6A877A-89CC-4B40-98CD-346E390356D1}" type="presParOf" srcId="{606E4A0B-B370-47D1-A060-FE4578F35590}" destId="{A53AD2B4-3E97-4143-925A-618FCA6342E5}" srcOrd="0" destOrd="0" presId="urn:microsoft.com/office/officeart/2009/3/layout/IncreasingArrowsProcess"/>
    <dgm:cxn modelId="{FF797943-3560-49AC-B2D5-E6BD18E34EFA}" type="presParOf" srcId="{606E4A0B-B370-47D1-A060-FE4578F35590}" destId="{9DA88166-87B1-4F70-B71B-F42118800E9A}" srcOrd="1" destOrd="0" presId="urn:microsoft.com/office/officeart/2009/3/layout/IncreasingArrowsProcess"/>
    <dgm:cxn modelId="{DACEB10B-1E46-4878-9118-7CE10E95637C}" type="presParOf" srcId="{606E4A0B-B370-47D1-A060-FE4578F35590}" destId="{1B1057DD-42FF-4FA1-BEFC-C2762765ED08}" srcOrd="2" destOrd="0" presId="urn:microsoft.com/office/officeart/2009/3/layout/IncreasingArrowsProcess"/>
    <dgm:cxn modelId="{D188E77F-0862-4DA9-91A9-404EDF6F0B78}" type="presParOf" srcId="{606E4A0B-B370-47D1-A060-FE4578F35590}" destId="{5A921266-2BC9-458D-A6E6-EB5253F82165}" srcOrd="3" destOrd="0" presId="urn:microsoft.com/office/officeart/2009/3/layout/IncreasingArrowsProcess"/>
    <dgm:cxn modelId="{89CEEFFD-BF7A-408B-89CD-D6454AFC268B}" type="presParOf" srcId="{606E4A0B-B370-47D1-A060-FE4578F35590}" destId="{1EB59777-C740-4010-B712-1DF1380C0075}" srcOrd="4" destOrd="0" presId="urn:microsoft.com/office/officeart/2009/3/layout/IncreasingArrowsProcess"/>
    <dgm:cxn modelId="{421ACE49-BA29-40FE-BCBA-53423A52E2C1}" type="presParOf" srcId="{606E4A0B-B370-47D1-A060-FE4578F35590}" destId="{32BADEDB-CCA8-4F44-839A-A7A4709C20A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D2B4-3E97-4143-925A-618FCA6342E5}">
      <dsp:nvSpPr>
        <dsp:cNvPr id="0" name=""/>
        <dsp:cNvSpPr/>
      </dsp:nvSpPr>
      <dsp:spPr>
        <a:xfrm>
          <a:off x="0" y="421971"/>
          <a:ext cx="10657183" cy="1552092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46395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noProof="0" dirty="0"/>
            <a:t>1. Types of notions</a:t>
          </a:r>
        </a:p>
      </dsp:txBody>
      <dsp:txXfrm>
        <a:off x="0" y="809994"/>
        <a:ext cx="10269160" cy="776046"/>
      </dsp:txXfrm>
    </dsp:sp>
    <dsp:sp modelId="{9DA88166-87B1-4F70-B71B-F42118800E9A}">
      <dsp:nvSpPr>
        <dsp:cNvPr id="0" name=""/>
        <dsp:cNvSpPr/>
      </dsp:nvSpPr>
      <dsp:spPr>
        <a:xfrm>
          <a:off x="0" y="1618858"/>
          <a:ext cx="3282412" cy="2989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noProof="0" dirty="0"/>
            <a:t>Field-Type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noProof="0" dirty="0"/>
            <a:t>Space-Type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(Subject; Anchor; Enforcement; Standards)</a:t>
          </a:r>
        </a:p>
      </dsp:txBody>
      <dsp:txXfrm>
        <a:off x="0" y="1618858"/>
        <a:ext cx="3282412" cy="2989900"/>
      </dsp:txXfrm>
    </dsp:sp>
    <dsp:sp modelId="{1B1057DD-42FF-4FA1-BEFC-C2762765ED08}">
      <dsp:nvSpPr>
        <dsp:cNvPr id="0" name=""/>
        <dsp:cNvSpPr/>
      </dsp:nvSpPr>
      <dsp:spPr>
        <a:xfrm>
          <a:off x="3282412" y="939335"/>
          <a:ext cx="7374771" cy="1552092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46395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noProof="0" dirty="0"/>
            <a:t>2. Attributes</a:t>
          </a:r>
        </a:p>
      </dsp:txBody>
      <dsp:txXfrm>
        <a:off x="3282412" y="1327358"/>
        <a:ext cx="6986748" cy="776046"/>
      </dsp:txXfrm>
    </dsp:sp>
    <dsp:sp modelId="{5A921266-2BC9-458D-A6E6-EB5253F82165}">
      <dsp:nvSpPr>
        <dsp:cNvPr id="0" name=""/>
        <dsp:cNvSpPr/>
      </dsp:nvSpPr>
      <dsp:spPr>
        <a:xfrm>
          <a:off x="3282412" y="2136222"/>
          <a:ext cx="3282412" cy="2989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noProof="0" dirty="0"/>
            <a:t>Plausibility/reliability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noProof="0" dirty="0"/>
            <a:t>Originality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noProof="0" dirty="0"/>
            <a:t>Value</a:t>
          </a:r>
          <a:endParaRPr lang="en-GB" sz="2100" kern="1200" noProof="0" dirty="0"/>
        </a:p>
      </dsp:txBody>
      <dsp:txXfrm>
        <a:off x="3282412" y="2136222"/>
        <a:ext cx="3282412" cy="2989900"/>
      </dsp:txXfrm>
    </dsp:sp>
    <dsp:sp modelId="{1EB59777-C740-4010-B712-1DF1380C0075}">
      <dsp:nvSpPr>
        <dsp:cNvPr id="0" name=""/>
        <dsp:cNvSpPr/>
      </dsp:nvSpPr>
      <dsp:spPr>
        <a:xfrm>
          <a:off x="6564825" y="1456699"/>
          <a:ext cx="4092358" cy="1552092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46395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noProof="0" dirty="0"/>
            <a:t>3. Sites</a:t>
          </a:r>
        </a:p>
      </dsp:txBody>
      <dsp:txXfrm>
        <a:off x="6564825" y="1844722"/>
        <a:ext cx="3704335" cy="776046"/>
      </dsp:txXfrm>
    </dsp:sp>
    <dsp:sp modelId="{32BADEDB-CCA8-4F44-839A-A7A4709C20A7}">
      <dsp:nvSpPr>
        <dsp:cNvPr id="0" name=""/>
        <dsp:cNvSpPr/>
      </dsp:nvSpPr>
      <dsp:spPr>
        <a:xfrm>
          <a:off x="6564825" y="2653586"/>
          <a:ext cx="3282412" cy="29461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b="1" kern="1200" dirty="0"/>
            <a:t>Individual researchers/groups</a:t>
          </a:r>
          <a:endParaRPr lang="nb-NO" sz="2100" b="1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b="1" kern="1200" dirty="0"/>
            <a:t>Knowledge communities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b="1" kern="1200" dirty="0"/>
            <a:t>Research organisations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b="1" kern="1200" dirty="0"/>
            <a:t>Research funding agencies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b="1" kern="1200" dirty="0"/>
            <a:t>National/regional policy</a:t>
          </a:r>
          <a:endParaRPr lang="nb-NO" sz="2100" b="1" kern="1200" dirty="0"/>
        </a:p>
      </dsp:txBody>
      <dsp:txXfrm>
        <a:off x="6564825" y="2653586"/>
        <a:ext cx="3282412" cy="294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5BAEC-8D41-4218-A482-FC329E1B2832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C2CCA-F7CC-42CE-ACC4-2382775A2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0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77741-EB19-41DC-9EF8-43459818C688}" type="datetimeFigureOut">
              <a:rPr lang="nb-NO" smtClean="0"/>
              <a:pPr/>
              <a:t>25.11.2019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AA28-4800-47C6-87F2-23D2BE73382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94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2510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39763" y="739775"/>
            <a:ext cx="5535612" cy="31130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0AA28-4800-47C6-87F2-23D2BE73382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028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359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39763" y="739775"/>
            <a:ext cx="5535612" cy="31130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b="0" i="0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0576D-0189-491F-9C36-796CEAEF465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221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39763" y="739775"/>
            <a:ext cx="5535612" cy="31130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712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0218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706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/>
          </a:p>
          <a:p>
            <a:endParaRPr lang="en-GB" dirty="0"/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6811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6894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39763" y="739775"/>
            <a:ext cx="5535612" cy="31130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0AA28-4800-47C6-87F2-23D2BE73382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29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845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577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41350" y="739775"/>
            <a:ext cx="5532438" cy="31130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800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8000-EE98-4E80-A145-A20321F810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1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8000-EE98-4E80-A145-A20321F810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55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9AAFB6-70F9-4C6E-8B9C-1A754CBCB559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17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981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65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0AA28-4800-47C6-87F2-23D2BE733822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077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ifu_ppt_addpoint-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9" y="567"/>
            <a:ext cx="9191335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01-02-03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936000" y="1434722"/>
            <a:ext cx="50400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215655" y="1434722"/>
            <a:ext cx="50400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9750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36000" y="1434721"/>
            <a:ext cx="504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5505131" y="6453336"/>
            <a:ext cx="455132" cy="1077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936000" y="2074484"/>
            <a:ext cx="5040000" cy="3886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4"/>
          </p:nvPr>
        </p:nvSpPr>
        <p:spPr>
          <a:xfrm>
            <a:off x="6215655" y="1434721"/>
            <a:ext cx="504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5"/>
          </p:nvPr>
        </p:nvSpPr>
        <p:spPr>
          <a:xfrm>
            <a:off x="6215655" y="2074484"/>
            <a:ext cx="5040000" cy="3886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3" name="Bilde 12" descr="Site Logo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23" r="48248" b="17797"/>
          <a:stretch/>
        </p:blipFill>
        <p:spPr bwMode="auto">
          <a:xfrm>
            <a:off x="10200456" y="6313914"/>
            <a:ext cx="1095437" cy="247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463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01-02-03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11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01-02-03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237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bakgrunner_addpo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3" y="284"/>
            <a:ext cx="12190992" cy="6857432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2"/>
            <a:ext cx="6203635" cy="4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E-</a:t>
            </a:r>
            <a:r>
              <a:rPr lang="en-US" dirty="0" err="1"/>
              <a:t>postadresse</a:t>
            </a:r>
            <a:endParaRPr lang="nb-NO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18153" y="4437112"/>
            <a:ext cx="16613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www.nifu.no</a:t>
            </a:r>
          </a:p>
        </p:txBody>
      </p:sp>
    </p:spTree>
    <p:extLst>
      <p:ext uri="{BB962C8B-B14F-4D97-AF65-F5344CB8AC3E}">
        <p14:creationId xmlns:p14="http://schemas.microsoft.com/office/powerpoint/2010/main" val="51865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66BDDE0-386F-42E0-87E7-12B1F6378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84784"/>
            <a:ext cx="6408712" cy="258023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179B07F0-50BC-48DC-A27E-77408AD8DF7F}"/>
              </a:ext>
            </a:extLst>
          </p:cNvPr>
          <p:cNvCxnSpPr>
            <a:cxnSpLocks/>
          </p:cNvCxnSpPr>
          <p:nvPr userDrawn="1"/>
        </p:nvCxnSpPr>
        <p:spPr>
          <a:xfrm>
            <a:off x="767408" y="2852936"/>
            <a:ext cx="6408712" cy="0"/>
          </a:xfrm>
          <a:prstGeom prst="line">
            <a:avLst/>
          </a:prstGeom>
          <a:ln>
            <a:solidFill>
              <a:srgbClr val="868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55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2D7D5F03-BBE8-4698-97DB-EECA46D9E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6000" y="2550274"/>
            <a:ext cx="4416491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nb-NO"/>
              <a:t>01-02-2018</a:t>
            </a:r>
            <a:endParaRPr lang="nb-NO" dirty="0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1"/>
            <a:ext cx="620363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35565" y="4357731"/>
            <a:ext cx="10363635" cy="367414"/>
          </a:xfrm>
        </p:spPr>
        <p:txBody>
          <a:bodyPr/>
          <a:lstStyle>
            <a:lvl1pPr>
              <a:buNone/>
              <a:defRPr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5565" y="4964598"/>
            <a:ext cx="10363635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59924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937E748-E543-421C-879D-E72442119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1"/>
            <a:ext cx="620363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6000" y="2550274"/>
            <a:ext cx="4416491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nb-NO"/>
              <a:t>01-02-2018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35565" y="4357731"/>
            <a:ext cx="10363635" cy="367414"/>
          </a:xfrm>
        </p:spPr>
        <p:txBody>
          <a:bodyPr/>
          <a:lstStyle>
            <a:lvl1pPr>
              <a:buNone/>
              <a:defRPr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5565" y="4964598"/>
            <a:ext cx="10363635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6726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E296A51-54BD-4E44-BFE6-33DFD4415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1"/>
            <a:ext cx="620363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6000" y="2550274"/>
            <a:ext cx="4416491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nb-NO"/>
              <a:t>01-02-2018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35565" y="4357731"/>
            <a:ext cx="10363635" cy="367414"/>
          </a:xfrm>
        </p:spPr>
        <p:txBody>
          <a:bodyPr/>
          <a:lstStyle>
            <a:lvl1pPr>
              <a:buNone/>
              <a:defRPr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5565" y="4964598"/>
            <a:ext cx="10363635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21458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3673731-8038-4E21-814E-8E1D227A5C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4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36000" y="1420091"/>
            <a:ext cx="583207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15BD3C-F5C3-49A7-8324-46F58D86C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63" y="5805264"/>
            <a:ext cx="1089797" cy="3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bakgrunner_addpo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3" y="284"/>
            <a:ext cx="12190992" cy="685743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6000" y="2550274"/>
            <a:ext cx="4416491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01-02-03</a:t>
            </a:r>
            <a:endParaRPr lang="nb-NO" dirty="0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1"/>
            <a:ext cx="620363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35565" y="4357731"/>
            <a:ext cx="10363635" cy="367414"/>
          </a:xfrm>
        </p:spPr>
        <p:txBody>
          <a:bodyPr/>
          <a:lstStyle>
            <a:lvl1pPr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5565" y="4964598"/>
            <a:ext cx="10363635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27180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981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 defTabSz="717550">
              <a:buNone/>
              <a:tabLst/>
              <a:defRPr/>
            </a:lvl2pPr>
            <a:lvl3pPr marL="0" indent="0" defTabSz="717550">
              <a:buNone/>
              <a:tabLst/>
              <a:defRPr/>
            </a:lvl3pPr>
            <a:lvl4pPr marL="0" indent="0" defTabSz="717550">
              <a:buNone/>
              <a:tabLst/>
              <a:defRPr/>
            </a:lvl4pPr>
            <a:lvl5pPr marL="0" indent="0" defTabSz="717550">
              <a:buNone/>
              <a:tabLst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072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936000" y="1434722"/>
            <a:ext cx="50400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215655" y="1434722"/>
            <a:ext cx="50400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86039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36000" y="1434721"/>
            <a:ext cx="504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936000" y="2074484"/>
            <a:ext cx="5040000" cy="3886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4"/>
          </p:nvPr>
        </p:nvSpPr>
        <p:spPr>
          <a:xfrm>
            <a:off x="6215655" y="1434721"/>
            <a:ext cx="504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5"/>
          </p:nvPr>
        </p:nvSpPr>
        <p:spPr>
          <a:xfrm>
            <a:off x="6215655" y="2074484"/>
            <a:ext cx="5040000" cy="3886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1775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315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372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5C21638-5CCB-4449-B66F-FA95C5B38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2"/>
            <a:ext cx="6203635" cy="4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E-</a:t>
            </a:r>
            <a:r>
              <a:rPr lang="en-US" dirty="0" err="1"/>
              <a:t>postadresse</a:t>
            </a:r>
            <a:endParaRPr lang="nb-NO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36000" y="1787446"/>
            <a:ext cx="16613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Cambria" panose="02040503050406030204" pitchFamily="18" charset="0"/>
              </a:rPr>
              <a:t>www.nifu.no</a:t>
            </a:r>
          </a:p>
        </p:txBody>
      </p:sp>
    </p:spTree>
    <p:extLst>
      <p:ext uri="{BB962C8B-B14F-4D97-AF65-F5344CB8AC3E}">
        <p14:creationId xmlns:p14="http://schemas.microsoft.com/office/powerpoint/2010/main" val="321638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bakgrunner_addpo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4" y="284"/>
            <a:ext cx="12190989" cy="68574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1"/>
            <a:ext cx="620363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6000" y="2550274"/>
            <a:ext cx="4416491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01-02-03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35565" y="4357731"/>
            <a:ext cx="10363635" cy="367414"/>
          </a:xfrm>
        </p:spPr>
        <p:txBody>
          <a:bodyPr/>
          <a:lstStyle>
            <a:lvl1pPr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5565" y="4964598"/>
            <a:ext cx="10363635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6931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ifu_ppt_bakgrunner_addpo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4" y="283"/>
            <a:ext cx="12190989" cy="68574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1"/>
            <a:ext cx="620363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6000" y="2550274"/>
            <a:ext cx="4416491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01-02-03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35565" y="4357731"/>
            <a:ext cx="10363635" cy="367414"/>
          </a:xfrm>
        </p:spPr>
        <p:txBody>
          <a:bodyPr/>
          <a:lstStyle>
            <a:lvl1pPr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5565" y="4964598"/>
            <a:ext cx="10363635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4807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bakgrunner_addpo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" y="0"/>
            <a:ext cx="12190990" cy="68574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36000" y="1420091"/>
            <a:ext cx="583207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0070904" y="116632"/>
            <a:ext cx="729619" cy="0"/>
          </a:xfrm>
        </p:spPr>
        <p:txBody>
          <a:bodyPr/>
          <a:lstStyle>
            <a:lvl1pPr>
              <a:defRPr>
                <a:solidFill>
                  <a:srgbClr val="F15160"/>
                </a:solidFill>
              </a:defRPr>
            </a:lvl1pPr>
          </a:lstStyle>
          <a:p>
            <a:r>
              <a:rPr lang="nb-NO"/>
              <a:t>01-02-03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0800522" y="62771"/>
            <a:ext cx="455132" cy="107722"/>
          </a:xfrm>
        </p:spPr>
        <p:txBody>
          <a:bodyPr/>
          <a:lstStyle>
            <a:lvl1pPr>
              <a:defRPr>
                <a:solidFill>
                  <a:srgbClr val="F15160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376503" y="62771"/>
            <a:ext cx="3860800" cy="107722"/>
          </a:xfrm>
        </p:spPr>
        <p:txBody>
          <a:bodyPr/>
          <a:lstStyle>
            <a:lvl1pPr>
              <a:defRPr>
                <a:solidFill>
                  <a:srgbClr val="F15160"/>
                </a:solidFill>
              </a:defRPr>
            </a:lvl1pPr>
          </a:lstStyle>
          <a:p>
            <a:r>
              <a:rPr lang="nb-NO" dirty="0"/>
              <a:t>Endres i topp-/bunntekst</a:t>
            </a:r>
          </a:p>
        </p:txBody>
      </p:sp>
    </p:spTree>
    <p:extLst>
      <p:ext uri="{BB962C8B-B14F-4D97-AF65-F5344CB8AC3E}">
        <p14:creationId xmlns:p14="http://schemas.microsoft.com/office/powerpoint/2010/main" val="176932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396130"/>
            <a:ext cx="455132" cy="1077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8" name="Bilde 7" descr="Site Logo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23" r="48248" b="17797"/>
          <a:stretch/>
        </p:blipFill>
        <p:spPr bwMode="auto">
          <a:xfrm>
            <a:off x="10184161" y="6275258"/>
            <a:ext cx="1071495" cy="241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968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5591944" y="6353387"/>
            <a:ext cx="455132" cy="107722"/>
          </a:xfrm>
        </p:spPr>
        <p:txBody>
          <a:bodyPr/>
          <a:lstStyle/>
          <a:p>
            <a:fld id="{ECC25F22-D5A2-49CF-8FBE-5C3392B72C8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 descr="Site Logo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23" r="48248" b="17797"/>
          <a:stretch/>
        </p:blipFill>
        <p:spPr bwMode="auto">
          <a:xfrm>
            <a:off x="10153877" y="6264708"/>
            <a:ext cx="1132895" cy="233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52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01-02-03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Endres i topp-/bunntekst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098" name="Picture 2" descr="Sit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256" y="-243408"/>
            <a:ext cx="1836795" cy="73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2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 defTabSz="717550">
              <a:buNone/>
              <a:tabLst/>
              <a:defRPr/>
            </a:lvl2pPr>
            <a:lvl3pPr marL="0" indent="0" defTabSz="717550">
              <a:buNone/>
              <a:tabLst/>
              <a:defRPr/>
            </a:lvl3pPr>
            <a:lvl4pPr marL="0" indent="0" defTabSz="717550">
              <a:buNone/>
              <a:tabLst/>
              <a:defRPr/>
            </a:lvl4pPr>
            <a:lvl5pPr marL="0" indent="0" defTabSz="717550">
              <a:buNone/>
              <a:tabLst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01-02-03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182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addpoint-6.png"/>
          <p:cNvPicPr>
            <a:picLocks noChangeAspect="1"/>
          </p:cNvPicPr>
          <p:nvPr/>
        </p:nvPicPr>
        <p:blipFill>
          <a:blip r:embed="rId16" cstate="print"/>
          <a:srcRect b="71493"/>
          <a:stretch>
            <a:fillRect/>
          </a:stretch>
        </p:blipFill>
        <p:spPr>
          <a:xfrm>
            <a:off x="504" y="5980249"/>
            <a:ext cx="12190993" cy="25022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36001" y="666510"/>
            <a:ext cx="10319655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36001" y="1434722"/>
            <a:ext cx="10319655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070904" y="6288408"/>
            <a:ext cx="729619" cy="10772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700" i="1">
                <a:solidFill>
                  <a:schemeClr val="tx2"/>
                </a:solidFill>
              </a:defRPr>
            </a:lvl1pPr>
          </a:lstStyle>
          <a:p>
            <a:r>
              <a:rPr lang="nb-NO"/>
              <a:t>01-02-03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6503" y="6288408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700" i="1"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00522" y="6288408"/>
            <a:ext cx="455132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i="1"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7" descr="ppt_logo_3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3" y="6272784"/>
            <a:ext cx="1584963" cy="5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spcBef>
          <a:spcPct val="20000"/>
        </a:spcBef>
        <a:buClr>
          <a:srgbClr val="F15160"/>
        </a:buClr>
        <a:buSzPct val="100000"/>
        <a:buFontTx/>
        <a:buBlip>
          <a:blip r:embed="rId18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23888" indent="-285750" algn="l" defTabSz="896938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087438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addpoint-6.png"/>
          <p:cNvPicPr>
            <a:picLocks noChangeAspect="1"/>
          </p:cNvPicPr>
          <p:nvPr/>
        </p:nvPicPr>
        <p:blipFill>
          <a:blip r:embed="rId14" cstate="print"/>
          <a:srcRect b="71493"/>
          <a:stretch>
            <a:fillRect/>
          </a:stretch>
        </p:blipFill>
        <p:spPr>
          <a:xfrm>
            <a:off x="504" y="5980249"/>
            <a:ext cx="12190993" cy="25022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36001" y="666510"/>
            <a:ext cx="10319655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36001" y="1434722"/>
            <a:ext cx="10319655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070904" y="6288408"/>
            <a:ext cx="729619" cy="10772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700" i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6503" y="6288408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700" i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00522" y="6288408"/>
            <a:ext cx="455132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i="1"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813E9AB-7FA1-40CF-B414-119CB7EFA9F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1" y="6296701"/>
            <a:ext cx="591259" cy="1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9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spcBef>
          <a:spcPct val="20000"/>
        </a:spcBef>
        <a:buClr>
          <a:srgbClr val="F15160"/>
        </a:buClr>
        <a:buSzPct val="100000"/>
        <a:buFontTx/>
        <a:buBlip>
          <a:blip r:embed="rId16"/>
        </a:buBlip>
        <a:defRPr sz="2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1pPr>
      <a:lvl2pPr marL="623888" indent="-285750" algn="l" defTabSz="896938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–"/>
        <a:defRPr sz="1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•"/>
        <a:defRPr sz="1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3pPr>
      <a:lvl4pPr marL="1087438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–"/>
        <a:defRPr sz="1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4pPr>
      <a:lvl5pPr marL="1320800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»"/>
        <a:defRPr sz="1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182" y="5085184"/>
            <a:ext cx="10363635" cy="3674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Liv Langfeldt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B0456F03-8CD7-4D70-BBA7-D56288E81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099" y="332656"/>
            <a:ext cx="8030221" cy="828000"/>
          </a:xfrm>
        </p:spPr>
        <p:txBody>
          <a:bodyPr>
            <a:normAutofit/>
          </a:bodyPr>
          <a:lstStyle/>
          <a:p>
            <a:r>
              <a:rPr lang="en-GB" sz="2400" i="1" dirty="0">
                <a:ea typeface="+mj-ea"/>
                <a:cs typeface="+mj-cs"/>
              </a:rPr>
              <a:t>AESIS International Winter Course</a:t>
            </a:r>
          </a:p>
          <a:p>
            <a:r>
              <a:rPr lang="en-GB" sz="2000" dirty="0">
                <a:ea typeface="+mj-ea"/>
                <a:cs typeface="+mj-cs"/>
              </a:rPr>
              <a:t>Oslo, </a:t>
            </a:r>
            <a:r>
              <a:rPr lang="en-US" sz="2000" dirty="0">
                <a:ea typeface="+mj-ea"/>
                <a:cs typeface="+mj-cs"/>
              </a:rPr>
              <a:t>27.11.2019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47B4B86-6E5B-45FB-BDC4-4A8F94D39E32}"/>
              </a:ext>
            </a:extLst>
          </p:cNvPr>
          <p:cNvSpPr txBox="1">
            <a:spLocks/>
          </p:cNvSpPr>
          <p:nvPr/>
        </p:nvSpPr>
        <p:spPr>
          <a:xfrm>
            <a:off x="914523" y="3015000"/>
            <a:ext cx="6909669" cy="13501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F15160"/>
              </a:buClr>
              <a:buSzPct val="100000"/>
              <a:buFontTx/>
              <a:buNone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ctr" defTabSz="896938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/>
              <a:t>Scientific quality and societal impact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BB60C34-CF75-44B1-BCA3-33D26A0A4A61}"/>
              </a:ext>
            </a:extLst>
          </p:cNvPr>
          <p:cNvSpPr txBox="1">
            <a:spLocks/>
          </p:cNvSpPr>
          <p:nvPr/>
        </p:nvSpPr>
        <p:spPr>
          <a:xfrm>
            <a:off x="946534" y="3068960"/>
            <a:ext cx="10363200" cy="10953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493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28B26C31-60C0-47F7-B778-C006FEA0761D}"/>
              </a:ext>
            </a:extLst>
          </p:cNvPr>
          <p:cNvSpPr/>
          <p:nvPr/>
        </p:nvSpPr>
        <p:spPr>
          <a:xfrm>
            <a:off x="1379476" y="1732739"/>
            <a:ext cx="9433048" cy="31278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Research practises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>
                <a:sym typeface="Wingdings" panose="05000000000000000000" pitchFamily="2" charset="2"/>
              </a:rPr>
              <a:t>Content</a:t>
            </a:r>
            <a:r>
              <a:rPr lang="en-GB" dirty="0">
                <a:sym typeface="Wingdings" panose="05000000000000000000" pitchFamily="2" charset="2"/>
              </a:rPr>
              <a:t> (topic, questions, methods, theoretical approach)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>
                <a:sym typeface="Wingdings" panose="05000000000000000000" pitchFamily="2" charset="2"/>
              </a:rPr>
              <a:t>Organization</a:t>
            </a:r>
            <a:r>
              <a:rPr lang="en-GB" dirty="0">
                <a:sym typeface="Wingdings" panose="05000000000000000000" pitchFamily="2" charset="2"/>
              </a:rPr>
              <a:t> (e.g. collaboration, user interaction)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>
                <a:sym typeface="Wingdings" panose="05000000000000000000" pitchFamily="2" charset="2"/>
              </a:rPr>
              <a:t>Writing and publication practices </a:t>
            </a:r>
            <a:r>
              <a:rPr lang="en-GB" dirty="0">
                <a:sym typeface="Wingdings" panose="05000000000000000000" pitchFamily="2" charset="2"/>
              </a:rPr>
              <a:t>(length, outlet, language)</a:t>
            </a:r>
          </a:p>
          <a:p>
            <a:pPr algn="ctr"/>
            <a:r>
              <a:rPr lang="en-GB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Types of effects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b="1" dirty="0"/>
              <a:t>Superficial/instrumental adaption </a:t>
            </a:r>
            <a:r>
              <a:rPr lang="en-GB" dirty="0"/>
              <a:t>(e.g. window dressing)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Changed norms</a:t>
            </a:r>
            <a:r>
              <a:rPr lang="en-GB" dirty="0"/>
              <a:t>: perceptions of what are valuable topics/activities/collaboration/approaches/methods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Goal displacement</a:t>
            </a:r>
            <a:endParaRPr lang="en-GB" b="1" dirty="0">
              <a:sym typeface="Wingdings" panose="05000000000000000000" pitchFamily="2" charset="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C099CF9-478A-4943-B6B1-B17D8228FDBC}"/>
              </a:ext>
            </a:extLst>
          </p:cNvPr>
          <p:cNvSpPr txBox="1">
            <a:spLocks/>
          </p:cNvSpPr>
          <p:nvPr/>
        </p:nvSpPr>
        <p:spPr>
          <a:xfrm>
            <a:off x="2547144" y="122544"/>
            <a:ext cx="7097713" cy="4629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 how policy impacts research</a:t>
            </a: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DCE5F6E6-A6AA-4395-9D27-F16B7AF062A4}"/>
              </a:ext>
            </a:extLst>
          </p:cNvPr>
          <p:cNvCxnSpPr>
            <a:cxnSpLocks/>
          </p:cNvCxnSpPr>
          <p:nvPr/>
        </p:nvCxnSpPr>
        <p:spPr>
          <a:xfrm>
            <a:off x="2222647" y="1347800"/>
            <a:ext cx="1008112" cy="502909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CFCA9D97-59C8-4C45-BC5D-373DDB716DFC}"/>
              </a:ext>
            </a:extLst>
          </p:cNvPr>
          <p:cNvCxnSpPr>
            <a:cxnSpLocks/>
          </p:cNvCxnSpPr>
          <p:nvPr/>
        </p:nvCxnSpPr>
        <p:spPr>
          <a:xfrm flipV="1">
            <a:off x="2095945" y="4738921"/>
            <a:ext cx="1171933" cy="5463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8EED7A51-ED28-422C-9ADE-9647BFA27595}"/>
              </a:ext>
            </a:extLst>
          </p:cNvPr>
          <p:cNvCxnSpPr>
            <a:cxnSpLocks/>
          </p:cNvCxnSpPr>
          <p:nvPr/>
        </p:nvCxnSpPr>
        <p:spPr>
          <a:xfrm flipH="1">
            <a:off x="9202594" y="1347800"/>
            <a:ext cx="1083826" cy="55959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924AB31E-AD62-4C08-BFC1-0501AD6A9D9D}"/>
              </a:ext>
            </a:extLst>
          </p:cNvPr>
          <p:cNvCxnSpPr>
            <a:cxnSpLocks/>
          </p:cNvCxnSpPr>
          <p:nvPr/>
        </p:nvCxnSpPr>
        <p:spPr>
          <a:xfrm flipH="1" flipV="1">
            <a:off x="9202594" y="4808418"/>
            <a:ext cx="1182144" cy="58381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E76E16A-5B41-4D48-B1F2-9A5F88A57175}"/>
              </a:ext>
            </a:extLst>
          </p:cNvPr>
          <p:cNvSpPr txBox="1"/>
          <p:nvPr/>
        </p:nvSpPr>
        <p:spPr>
          <a:xfrm>
            <a:off x="730699" y="538642"/>
            <a:ext cx="304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b="1" dirty="0">
                <a:solidFill>
                  <a:prstClr val="black"/>
                </a:solidFill>
                <a:latin typeface="Arial"/>
              </a:rPr>
              <a:t>Funding and governance</a:t>
            </a:r>
            <a:r>
              <a:rPr lang="en-GB" sz="1600" dirty="0">
                <a:solidFill>
                  <a:prstClr val="black"/>
                </a:solidFill>
                <a:latin typeface="Arial"/>
              </a:rPr>
              <a:t>: </a:t>
            </a:r>
            <a:r>
              <a:rPr lang="en-GB" sz="1400" dirty="0">
                <a:solidFill>
                  <a:prstClr val="black"/>
                </a:solidFill>
                <a:latin typeface="Arial"/>
              </a:rPr>
              <a:t>Control research resources; evaluation regimes; national agenda</a:t>
            </a:r>
            <a:endParaRPr lang="nb-NO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3C1F26FF-9D7C-488D-BEEE-2A377D77F01B}"/>
              </a:ext>
            </a:extLst>
          </p:cNvPr>
          <p:cNvSpPr txBox="1"/>
          <p:nvPr/>
        </p:nvSpPr>
        <p:spPr>
          <a:xfrm>
            <a:off x="8619510" y="610882"/>
            <a:ext cx="286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b="1" dirty="0">
                <a:solidFill>
                  <a:prstClr val="black"/>
                </a:solidFill>
                <a:latin typeface="Arial"/>
              </a:rPr>
              <a:t>Research organisations: </a:t>
            </a:r>
            <a:r>
              <a:rPr lang="en-GB" sz="1400" dirty="0">
                <a:solidFill>
                  <a:prstClr val="black"/>
                </a:solidFill>
                <a:latin typeface="Arial"/>
              </a:rPr>
              <a:t>Control recruitment/careers; local infrastructure/resources</a:t>
            </a:r>
            <a:endParaRPr lang="en-GB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D9EAFD3A-F742-4C82-8666-337DF48C3305}"/>
              </a:ext>
            </a:extLst>
          </p:cNvPr>
          <p:cNvSpPr txBox="1"/>
          <p:nvPr/>
        </p:nvSpPr>
        <p:spPr>
          <a:xfrm>
            <a:off x="554246" y="5317253"/>
            <a:ext cx="3399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b="1" dirty="0">
                <a:solidFill>
                  <a:prstClr val="black"/>
                </a:solidFill>
                <a:latin typeface="Arial"/>
              </a:rPr>
              <a:t>Knowledge communities </a:t>
            </a:r>
            <a:r>
              <a:rPr lang="en-GB" sz="1400" dirty="0">
                <a:solidFill>
                  <a:prstClr val="black"/>
                </a:solidFill>
                <a:latin typeface="Arial"/>
              </a:rPr>
              <a:t>(research fields, journals, conferences)</a:t>
            </a:r>
            <a:r>
              <a:rPr lang="en-GB" sz="1400" b="1" dirty="0">
                <a:solidFill>
                  <a:prstClr val="black"/>
                </a:solidFill>
                <a:latin typeface="Arial"/>
              </a:rPr>
              <a:t>:</a:t>
            </a:r>
            <a:r>
              <a:rPr lang="en-GB" sz="1400" dirty="0">
                <a:solidFill>
                  <a:prstClr val="black"/>
                </a:solidFill>
                <a:latin typeface="Arial"/>
              </a:rPr>
              <a:t> Control dominant approaches/ theories/methods</a:t>
            </a:r>
            <a:endParaRPr lang="nb-NO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8361CFD-9651-4797-AD6E-EFCCC5CC629E}"/>
              </a:ext>
            </a:extLst>
          </p:cNvPr>
          <p:cNvSpPr txBox="1"/>
          <p:nvPr/>
        </p:nvSpPr>
        <p:spPr>
          <a:xfrm>
            <a:off x="8619510" y="5392230"/>
            <a:ext cx="3067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b="1" dirty="0">
                <a:solidFill>
                  <a:prstClr val="black"/>
                </a:solidFill>
                <a:latin typeface="Arial"/>
              </a:rPr>
              <a:t>Users/stakeholders</a:t>
            </a:r>
            <a:r>
              <a:rPr lang="en-GB" sz="1600" dirty="0">
                <a:solidFill>
                  <a:prstClr val="black"/>
                </a:solidFill>
                <a:latin typeface="Arial"/>
              </a:rPr>
              <a:t>: </a:t>
            </a:r>
            <a:r>
              <a:rPr lang="en-GB" sz="1400" dirty="0">
                <a:solidFill>
                  <a:prstClr val="black"/>
                </a:solidFill>
                <a:latin typeface="Arial"/>
              </a:rPr>
              <a:t>May control research resources; important relations/legitimacy </a:t>
            </a:r>
            <a:endParaRPr lang="nb-NO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4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D74BCD5-5F93-45CC-A878-F35194DB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11</a:t>
            </a:fld>
            <a:endParaRPr lang="nb-NO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A7724FE-4971-4DA6-B396-89D82040714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5400" y="260648"/>
          <a:ext cx="1094521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tel 1">
            <a:extLst>
              <a:ext uri="{FF2B5EF4-FFF2-40B4-BE49-F238E27FC236}">
                <a16:creationId xmlns:a16="http://schemas.microsoft.com/office/drawing/2014/main" id="{5B33044E-F58D-4F2D-96CC-5649D3179DC5}"/>
              </a:ext>
            </a:extLst>
          </p:cNvPr>
          <p:cNvSpPr txBox="1">
            <a:spLocks/>
          </p:cNvSpPr>
          <p:nvPr/>
        </p:nvSpPr>
        <p:spPr>
          <a:xfrm>
            <a:off x="1055440" y="396891"/>
            <a:ext cx="9361040" cy="7682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R-QUEST survey on research quality</a:t>
            </a:r>
          </a:p>
          <a:p>
            <a:r>
              <a:rPr lang="en-GB" sz="3200" dirty="0"/>
              <a:t>To researchers in 3 fields in 5 countries</a:t>
            </a:r>
          </a:p>
        </p:txBody>
      </p:sp>
      <p:sp>
        <p:nvSpPr>
          <p:cNvPr id="6" name="Plassholder for innhold 7">
            <a:extLst>
              <a:ext uri="{FF2B5EF4-FFF2-40B4-BE49-F238E27FC236}">
                <a16:creationId xmlns:a16="http://schemas.microsoft.com/office/drawing/2014/main" id="{9A439E0E-CB3A-49B7-9482-CE229679C831}"/>
              </a:ext>
            </a:extLst>
          </p:cNvPr>
          <p:cNvSpPr txBox="1">
            <a:spLocks/>
          </p:cNvSpPr>
          <p:nvPr/>
        </p:nvSpPr>
        <p:spPr>
          <a:xfrm>
            <a:off x="1055440" y="1549477"/>
            <a:ext cx="2961064" cy="154448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0" tIns="0" rIns="0" bIns="0" rtlCol="0">
            <a:normAutofit lnSpcReduction="10000"/>
          </a:bodyPr>
          <a:lstStyle>
            <a:lvl1pPr marL="322263" indent="-322263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3888" indent="-285750" algn="l" defTabSz="896938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7438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080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endParaRPr lang="en-GB" b="1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GB" b="1" dirty="0"/>
              <a:t>Sample 	</a:t>
            </a:r>
            <a:r>
              <a:rPr lang="en-GB" dirty="0"/>
              <a:t>9060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b="1" dirty="0"/>
              <a:t>Replies 	</a:t>
            </a:r>
            <a:r>
              <a:rPr lang="en-GB" dirty="0"/>
              <a:t>2587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b="1" dirty="0"/>
              <a:t>Response rate 	</a:t>
            </a:r>
            <a:r>
              <a:rPr lang="en-GB" dirty="0"/>
              <a:t>28.6% </a:t>
            </a:r>
          </a:p>
        </p:txBody>
      </p:sp>
    </p:spTree>
    <p:extLst>
      <p:ext uri="{BB962C8B-B14F-4D97-AF65-F5344CB8AC3E}">
        <p14:creationId xmlns:p14="http://schemas.microsoft.com/office/powerpoint/2010/main" val="18493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CBBE95-4424-4EF4-B83C-A09D4462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40" y="152640"/>
            <a:ext cx="10319655" cy="1080120"/>
          </a:xfrm>
        </p:spPr>
        <p:txBody>
          <a:bodyPr/>
          <a:lstStyle/>
          <a:p>
            <a:r>
              <a:rPr lang="en-GB" sz="2400" dirty="0"/>
              <a:t>Ability to evaluate the quality of your research: </a:t>
            </a:r>
            <a:br>
              <a:rPr lang="en-GB" sz="2400" dirty="0"/>
            </a:br>
            <a:r>
              <a:rPr lang="en-GB" sz="2000" dirty="0"/>
              <a:t>relative rank based on average scores (1=very low ability; 5 = very high ability)</a:t>
            </a:r>
            <a:endParaRPr lang="nb-NO" sz="2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C2E70-716E-44F1-BF63-B599C15D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12</a:t>
            </a:fld>
            <a:endParaRPr lang="nb-NO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0E69943A-3849-453C-954B-5F08C2EA9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77091"/>
              </p:ext>
            </p:extLst>
          </p:nvPr>
        </p:nvGraphicFramePr>
        <p:xfrm>
          <a:off x="551384" y="980728"/>
          <a:ext cx="11161241" cy="511257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93717">
                  <a:extLst>
                    <a:ext uri="{9D8B030D-6E8A-4147-A177-3AD203B41FA5}">
                      <a16:colId xmlns:a16="http://schemas.microsoft.com/office/drawing/2014/main" val="1100841277"/>
                    </a:ext>
                  </a:extLst>
                </a:gridCol>
                <a:gridCol w="3503254">
                  <a:extLst>
                    <a:ext uri="{9D8B030D-6E8A-4147-A177-3AD203B41FA5}">
                      <a16:colId xmlns:a16="http://schemas.microsoft.com/office/drawing/2014/main" val="351316531"/>
                    </a:ext>
                  </a:extLst>
                </a:gridCol>
                <a:gridCol w="3452465">
                  <a:extLst>
                    <a:ext uri="{9D8B030D-6E8A-4147-A177-3AD203B41FA5}">
                      <a16:colId xmlns:a16="http://schemas.microsoft.com/office/drawing/2014/main" val="2045754047"/>
                    </a:ext>
                  </a:extLst>
                </a:gridCol>
                <a:gridCol w="3911805">
                  <a:extLst>
                    <a:ext uri="{9D8B030D-6E8A-4147-A177-3AD203B41FA5}">
                      <a16:colId xmlns:a16="http://schemas.microsoft.com/office/drawing/2014/main" val="1739289288"/>
                    </a:ext>
                  </a:extLst>
                </a:gridCol>
              </a:tblGrid>
              <a:tr h="442614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Cardiology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Economics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Physics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852511"/>
                  </a:ext>
                </a:extLst>
              </a:tr>
              <a:tr h="4426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Myself</a:t>
                      </a:r>
                      <a:r>
                        <a:rPr lang="en-GB" sz="1400" u="none" strike="noStrike" dirty="0">
                          <a:effectLst/>
                        </a:rPr>
                        <a:t> (3,94)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scholarly network outside dept </a:t>
                      </a:r>
                      <a:r>
                        <a:rPr lang="en-GB" sz="1400" u="none" strike="noStrike" dirty="0">
                          <a:effectLst/>
                        </a:rPr>
                        <a:t>(4,21)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Myself</a:t>
                      </a:r>
                      <a:r>
                        <a:rPr lang="en-GB" sz="1400" u="none" strike="noStrike" dirty="0">
                          <a:effectLst/>
                        </a:rPr>
                        <a:t> (4,10)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2812383"/>
                  </a:ext>
                </a:extLst>
              </a:tr>
              <a:tr h="4426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Colleagues in my group/unit </a:t>
                      </a:r>
                      <a:r>
                        <a:rPr lang="en-GB" sz="1400" u="none" strike="noStrike" dirty="0">
                          <a:effectLst/>
                        </a:rPr>
                        <a:t>(3,82)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Myself</a:t>
                      </a:r>
                      <a:r>
                        <a:rPr lang="en-GB" sz="1400" u="none" strike="noStrike" dirty="0">
                          <a:effectLst/>
                        </a:rPr>
                        <a:t> (4,01)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My scholarly network outside dept </a:t>
                      </a:r>
                      <a:r>
                        <a:rPr lang="en-GB" sz="1400" u="none" strike="noStrike" dirty="0">
                          <a:effectLst/>
                        </a:rPr>
                        <a:t>(3,95)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975610"/>
                  </a:ext>
                </a:extLst>
              </a:tr>
              <a:tr h="4426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My scholarly network outside dept </a:t>
                      </a:r>
                      <a:r>
                        <a:rPr lang="en-GB" sz="1400" u="none" strike="noStrike" dirty="0">
                          <a:effectLst/>
                        </a:rPr>
                        <a:t>(3,70)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Reviewers of papers </a:t>
                      </a:r>
                      <a:r>
                        <a:rPr lang="en-GB" sz="1400" u="none" strike="noStrike" dirty="0">
                          <a:effectLst/>
                        </a:rPr>
                        <a:t>(3,83)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Colleagues in my research group/unit </a:t>
                      </a:r>
                      <a:r>
                        <a:rPr lang="en-GB" sz="1400" u="none" strike="noStrike" dirty="0">
                          <a:effectLst/>
                        </a:rPr>
                        <a:t>(3,91)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906869"/>
                  </a:ext>
                </a:extLst>
              </a:tr>
              <a:tr h="4426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Reviewers of papers </a:t>
                      </a:r>
                      <a:r>
                        <a:rPr lang="en-GB" sz="1400" u="none" strike="noStrike" dirty="0">
                          <a:effectLst/>
                        </a:rPr>
                        <a:t>(3,69)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Colleagues in my research group/unit</a:t>
                      </a:r>
                      <a:r>
                        <a:rPr lang="en-GB" sz="1400" u="none" strike="noStrike" dirty="0">
                          <a:effectLst/>
                        </a:rPr>
                        <a:t> (3,81)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Reviewers of papers </a:t>
                      </a:r>
                      <a:r>
                        <a:rPr lang="en-GB" sz="1400" u="none" strike="noStrike" dirty="0">
                          <a:effectLst/>
                        </a:rPr>
                        <a:t>(3,70)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9311499"/>
                  </a:ext>
                </a:extLst>
              </a:tr>
              <a:tr h="4426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Reviewers ERC </a:t>
                      </a:r>
                      <a:r>
                        <a:rPr lang="en-GB" sz="1400" u="none" strike="noStrike" dirty="0">
                          <a:effectLst/>
                        </a:rPr>
                        <a:t>(3,39)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The head of my department/unit </a:t>
                      </a:r>
                      <a:r>
                        <a:rPr lang="en-GB" sz="1400" u="none" strike="noStrike" dirty="0">
                          <a:effectLst/>
                        </a:rPr>
                        <a:t>(3,00)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Reviewers ERC </a:t>
                      </a:r>
                      <a:r>
                        <a:rPr lang="en-GB" sz="1400" u="none" strike="noStrike" dirty="0">
                          <a:effectLst/>
                        </a:rPr>
                        <a:t>(3,27)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8689216"/>
                  </a:ext>
                </a:extLst>
              </a:tr>
              <a:tr h="5645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GB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Panels that have evaluated my unit 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(3,37)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Reviewers ERC </a:t>
                      </a:r>
                      <a:r>
                        <a:rPr lang="en-GB" sz="1400" u="none" strike="noStrike" dirty="0">
                          <a:effectLst/>
                        </a:rPr>
                        <a:t>(2,95)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The reviewers H2020 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(3,12)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043808"/>
                  </a:ext>
                </a:extLst>
              </a:tr>
              <a:tr h="4426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Reviewers national funding source </a:t>
                      </a:r>
                      <a:r>
                        <a:rPr lang="en-GB" sz="1400" u="none" strike="noStrike" dirty="0">
                          <a:effectLst/>
                        </a:rPr>
                        <a:t>(3,36)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Reviewers national funding source </a:t>
                      </a:r>
                      <a:r>
                        <a:rPr lang="en-GB" sz="1400" u="none" strike="noStrike" dirty="0">
                          <a:effectLst/>
                        </a:rPr>
                        <a:t>(2,93)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Reviewers national funding source </a:t>
                      </a:r>
                      <a:r>
                        <a:rPr lang="en-GB" sz="1400" u="none" strike="noStrike" dirty="0">
                          <a:effectLst/>
                        </a:rPr>
                        <a:t>(3,10)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7531540"/>
                  </a:ext>
                </a:extLst>
              </a:tr>
              <a:tr h="5645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The reviewers H2020 </a:t>
                      </a:r>
                      <a:r>
                        <a:rPr lang="en-GB" sz="1400" u="none" strike="noStrike" dirty="0">
                          <a:effectLst/>
                        </a:rPr>
                        <a:t>(3,23)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Panels that have evaluated my unit </a:t>
                      </a:r>
                      <a:r>
                        <a:rPr lang="en-GB" sz="1400" u="none" strike="noStrike" dirty="0">
                          <a:effectLst/>
                        </a:rPr>
                        <a:t>(2,90)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Panels that have evaluated my unit </a:t>
                      </a:r>
                      <a:r>
                        <a:rPr lang="en-GB" sz="1400" u="none" strike="noStrike" dirty="0">
                          <a:effectLst/>
                        </a:rPr>
                        <a:t>(3,06)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2111041"/>
                  </a:ext>
                </a:extLst>
              </a:tr>
              <a:tr h="4426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The head of my department/unit </a:t>
                      </a:r>
                      <a:r>
                        <a:rPr lang="en-GB" sz="1400" u="none" strike="noStrike" dirty="0">
                          <a:effectLst/>
                        </a:rPr>
                        <a:t>(3,11)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The reviewers H2020 </a:t>
                      </a:r>
                      <a:r>
                        <a:rPr lang="en-GB" sz="1400" u="none" strike="noStrike" dirty="0">
                          <a:effectLst/>
                        </a:rPr>
                        <a:t>(2,66)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The head of my department/unit </a:t>
                      </a:r>
                      <a:r>
                        <a:rPr lang="en-GB" sz="1400" u="none" strike="noStrike" dirty="0">
                          <a:effectLst/>
                        </a:rPr>
                        <a:t>(2,95)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8729756"/>
                  </a:ext>
                </a:extLst>
              </a:tr>
              <a:tr h="4426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My partners outside academia </a:t>
                      </a:r>
                      <a:r>
                        <a:rPr lang="en-GB" sz="1400" u="none" strike="noStrike" dirty="0">
                          <a:effectLst/>
                        </a:rPr>
                        <a:t>(2,93)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My partners outside academia </a:t>
                      </a:r>
                      <a:r>
                        <a:rPr lang="en-GB" sz="1400" u="none" strike="noStrike" dirty="0">
                          <a:effectLst/>
                        </a:rPr>
                        <a:t>(2,44)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My partners outside academia </a:t>
                      </a:r>
                      <a:r>
                        <a:rPr lang="en-GB" sz="1400" u="none" strike="noStrike" dirty="0">
                          <a:effectLst/>
                        </a:rPr>
                        <a:t>(2,70)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34063"/>
                  </a:ext>
                </a:extLst>
              </a:tr>
            </a:tbl>
          </a:graphicData>
        </a:graphic>
      </p:graphicFrame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73E2698-E26A-44EA-80F4-829DB524EA4B}"/>
              </a:ext>
            </a:extLst>
          </p:cNvPr>
          <p:cNvCxnSpPr/>
          <p:nvPr/>
        </p:nvCxnSpPr>
        <p:spPr>
          <a:xfrm>
            <a:off x="299356" y="3212976"/>
            <a:ext cx="115932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5C81A16-D6C9-4CF3-8C08-F734D60C2086}"/>
              </a:ext>
            </a:extLst>
          </p:cNvPr>
          <p:cNvSpPr txBox="1"/>
          <p:nvPr/>
        </p:nvSpPr>
        <p:spPr>
          <a:xfrm>
            <a:off x="551384" y="6211464"/>
            <a:ext cx="2736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R-QUEST survey 2018</a:t>
            </a:r>
          </a:p>
        </p:txBody>
      </p:sp>
    </p:spTree>
    <p:extLst>
      <p:ext uri="{BB962C8B-B14F-4D97-AF65-F5344CB8AC3E}">
        <p14:creationId xmlns:p14="http://schemas.microsoft.com/office/powerpoint/2010/main" val="259464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8BA5EA-016B-46F5-9003-0EA86EDF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38217"/>
            <a:ext cx="11953328" cy="444572"/>
          </a:xfrm>
        </p:spPr>
        <p:txBody>
          <a:bodyPr/>
          <a:lstStyle/>
          <a:p>
            <a:r>
              <a:rPr lang="en-GB" sz="2000" dirty="0"/>
              <a:t>The best in your specific field/speciality. </a:t>
            </a:r>
            <a:r>
              <a:rPr lang="en-GB" sz="2400" b="1" dirty="0"/>
              <a:t>Why do you consider this the best research?</a:t>
            </a:r>
            <a:endParaRPr lang="nb-NO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2C9BEBD5-BD7C-4E4A-AF82-C3873D12DC8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71856" y="908720"/>
          <a:ext cx="11449272" cy="577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B5C81A16-D6C9-4CF3-8C08-F734D60C2086}"/>
              </a:ext>
            </a:extLst>
          </p:cNvPr>
          <p:cNvSpPr txBox="1"/>
          <p:nvPr/>
        </p:nvSpPr>
        <p:spPr>
          <a:xfrm>
            <a:off x="9168800" y="6250451"/>
            <a:ext cx="29523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R-QUEST survey 2017-18</a:t>
            </a:r>
          </a:p>
        </p:txBody>
      </p:sp>
    </p:spTree>
    <p:extLst>
      <p:ext uri="{BB962C8B-B14F-4D97-AF65-F5344CB8AC3E}">
        <p14:creationId xmlns:p14="http://schemas.microsoft.com/office/powerpoint/2010/main" val="22555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25F22-D5A2-49CF-8FBE-5C3392B72C8D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454695" y="268282"/>
            <a:ext cx="11329935" cy="490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‘The best research in your field’ – free text replies, examples</a:t>
            </a:r>
          </a:p>
        </p:txBody>
      </p:sp>
      <p:sp>
        <p:nvSpPr>
          <p:cNvPr id="6" name="Plassholder for innhold 7">
            <a:extLst>
              <a:ext uri="{FF2B5EF4-FFF2-40B4-BE49-F238E27FC236}">
                <a16:creationId xmlns:a16="http://schemas.microsoft.com/office/drawing/2014/main" id="{90F451EC-E8E6-4FA6-B542-1804B17870F7}"/>
              </a:ext>
            </a:extLst>
          </p:cNvPr>
          <p:cNvSpPr txBox="1">
            <a:spLocks/>
          </p:cNvSpPr>
          <p:nvPr/>
        </p:nvSpPr>
        <p:spPr>
          <a:xfrm>
            <a:off x="538868" y="880167"/>
            <a:ext cx="4981068" cy="24048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rmAutofit lnSpcReduction="10000"/>
          </a:bodyPr>
          <a:lstStyle>
            <a:lvl1pPr marL="322263" indent="-322263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3888" indent="-285750" algn="l" defTabSz="896938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7438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080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GB" b="1" dirty="0"/>
          </a:p>
          <a:p>
            <a:pPr marL="0" lvl="0" indent="0">
              <a:buNone/>
            </a:pPr>
            <a:r>
              <a:rPr lang="en-GB" b="1" dirty="0"/>
              <a:t>Cardiovascular </a:t>
            </a:r>
          </a:p>
          <a:p>
            <a:pPr lvl="0"/>
            <a:r>
              <a:rPr lang="en-GB" sz="1800" dirty="0"/>
              <a:t>‘is based on </a:t>
            </a:r>
            <a:r>
              <a:rPr lang="en-GB" sz="1800" dirty="0">
                <a:solidFill>
                  <a:srgbClr val="FF0000"/>
                </a:solidFill>
              </a:rPr>
              <a:t>sound</a:t>
            </a:r>
            <a:r>
              <a:rPr lang="en-GB" sz="1800" dirty="0"/>
              <a:t> research and facts, rather than on opinions, authorities’</a:t>
            </a:r>
          </a:p>
          <a:p>
            <a:pPr lvl="0"/>
            <a:r>
              <a:rPr lang="en-GB" sz="1800" dirty="0"/>
              <a:t>‘Able to address issues fast and get studies done </a:t>
            </a:r>
            <a:r>
              <a:rPr lang="en-GB" sz="1800" dirty="0">
                <a:solidFill>
                  <a:srgbClr val="FF0000"/>
                </a:solidFill>
              </a:rPr>
              <a:t>first</a:t>
            </a:r>
            <a:r>
              <a:rPr lang="en-GB" sz="1800" dirty="0"/>
              <a:t>’</a:t>
            </a:r>
          </a:p>
          <a:p>
            <a:pPr lvl="0"/>
            <a:r>
              <a:rPr lang="en-GB" sz="1800" dirty="0"/>
              <a:t>‘Has </a:t>
            </a:r>
            <a:r>
              <a:rPr lang="en-GB" sz="1800" dirty="0">
                <a:solidFill>
                  <a:srgbClr val="FF0000"/>
                </a:solidFill>
              </a:rPr>
              <a:t>changed clinical practise</a:t>
            </a:r>
            <a:r>
              <a:rPr lang="en-GB" sz="1800" dirty="0"/>
              <a:t>’</a:t>
            </a:r>
          </a:p>
          <a:p>
            <a:r>
              <a:rPr lang="en-GB" sz="1800" dirty="0"/>
              <a:t>‘</a:t>
            </a:r>
            <a:r>
              <a:rPr lang="en-GB" sz="1800" dirty="0">
                <a:solidFill>
                  <a:srgbClr val="FF0000"/>
                </a:solidFill>
              </a:rPr>
              <a:t>changed way of thinking</a:t>
            </a:r>
            <a:r>
              <a:rPr lang="en-GB" sz="1800" dirty="0"/>
              <a:t>’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Plassholder for innhold 7">
            <a:extLst>
              <a:ext uri="{FF2B5EF4-FFF2-40B4-BE49-F238E27FC236}">
                <a16:creationId xmlns:a16="http://schemas.microsoft.com/office/drawing/2014/main" id="{D2C8F8E0-2D59-4FC9-B79E-BA1E0AAFEA6E}"/>
              </a:ext>
            </a:extLst>
          </p:cNvPr>
          <p:cNvSpPr txBox="1">
            <a:spLocks/>
          </p:cNvSpPr>
          <p:nvPr/>
        </p:nvSpPr>
        <p:spPr>
          <a:xfrm>
            <a:off x="478330" y="3690014"/>
            <a:ext cx="11306301" cy="23274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rmAutofit fontScale="92500" lnSpcReduction="10000"/>
          </a:bodyPr>
          <a:lstStyle>
            <a:lvl1pPr marL="322263" indent="-322263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3888" indent="-285750" algn="l" defTabSz="896938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7438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080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GB" b="1" dirty="0"/>
          </a:p>
          <a:p>
            <a:pPr marL="0" lvl="0" indent="0">
              <a:buNone/>
            </a:pPr>
            <a:r>
              <a:rPr lang="en-GB" sz="2200" b="1" dirty="0"/>
              <a:t>Economics </a:t>
            </a:r>
          </a:p>
          <a:p>
            <a:pPr lvl="0"/>
            <a:r>
              <a:rPr lang="en-GB" sz="1900" dirty="0"/>
              <a:t>‘I found it interesting. The very best research always makes me think: "I </a:t>
            </a:r>
            <a:r>
              <a:rPr lang="en-GB" sz="1900" dirty="0">
                <a:solidFill>
                  <a:srgbClr val="FF0000"/>
                </a:solidFill>
              </a:rPr>
              <a:t>would be really proud</a:t>
            </a:r>
            <a:r>
              <a:rPr lang="en-GB" sz="1900" dirty="0"/>
              <a:t> to have done that“’</a:t>
            </a:r>
          </a:p>
          <a:p>
            <a:pPr lvl="0"/>
            <a:r>
              <a:rPr lang="en-GB" sz="1900" dirty="0"/>
              <a:t>‘Was really committed to solving really existing problems rather than hypothetical, model-generated questions, and, moreover, was </a:t>
            </a:r>
            <a:r>
              <a:rPr lang="en-GB" sz="1900" dirty="0">
                <a:solidFill>
                  <a:srgbClr val="FF0000"/>
                </a:solidFill>
              </a:rPr>
              <a:t>not glued to established formats </a:t>
            </a:r>
            <a:r>
              <a:rPr lang="en-GB" sz="1900" dirty="0"/>
              <a:t>like neoclassical formats.’</a:t>
            </a:r>
          </a:p>
          <a:p>
            <a:pPr lvl="0"/>
            <a:r>
              <a:rPr lang="en-GB" sz="1900" dirty="0"/>
              <a:t>‘it was hard work and researchers are really </a:t>
            </a:r>
            <a:r>
              <a:rPr lang="en-GB" sz="1900" dirty="0">
                <a:solidFill>
                  <a:srgbClr val="FF0000"/>
                </a:solidFill>
              </a:rPr>
              <a:t>bright and gifted</a:t>
            </a:r>
            <a:r>
              <a:rPr lang="en-GB" sz="1900" dirty="0"/>
              <a:t>’</a:t>
            </a:r>
          </a:p>
          <a:p>
            <a:pPr lvl="0"/>
            <a:r>
              <a:rPr lang="en-GB" sz="1900" dirty="0"/>
              <a:t>‘It has </a:t>
            </a:r>
            <a:r>
              <a:rPr lang="en-GB" sz="1900" dirty="0">
                <a:solidFill>
                  <a:srgbClr val="FF0000"/>
                </a:solidFill>
              </a:rPr>
              <a:t>changed the way we think about things</a:t>
            </a:r>
            <a:r>
              <a:rPr lang="en-GB" sz="1900" dirty="0"/>
              <a:t>’</a:t>
            </a:r>
            <a:endParaRPr lang="en-GB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Plassholder for innhold 7">
            <a:extLst>
              <a:ext uri="{FF2B5EF4-FFF2-40B4-BE49-F238E27FC236}">
                <a16:creationId xmlns:a16="http://schemas.microsoft.com/office/drawing/2014/main" id="{F1B8B175-B466-4DDC-8B9C-64BC54934960}"/>
              </a:ext>
            </a:extLst>
          </p:cNvPr>
          <p:cNvSpPr txBox="1">
            <a:spLocks/>
          </p:cNvSpPr>
          <p:nvPr/>
        </p:nvSpPr>
        <p:spPr>
          <a:xfrm>
            <a:off x="6240016" y="880168"/>
            <a:ext cx="5544615" cy="23274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rmAutofit fontScale="92500" lnSpcReduction="20000"/>
          </a:bodyPr>
          <a:lstStyle>
            <a:lvl1pPr marL="322263" indent="-322263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3888" indent="-285750" algn="l" defTabSz="896938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7438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080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endParaRPr lang="en-GB" sz="2600" b="1" dirty="0"/>
          </a:p>
          <a:p>
            <a:pPr marL="0" lvl="0" indent="0">
              <a:spcBef>
                <a:spcPts val="600"/>
              </a:spcBef>
              <a:buNone/>
            </a:pPr>
            <a:r>
              <a:rPr lang="en-GB" sz="2400" b="1" dirty="0"/>
              <a:t>Physics</a:t>
            </a:r>
          </a:p>
          <a:p>
            <a:pPr lvl="0"/>
            <a:r>
              <a:rPr lang="en-GB" sz="1900" dirty="0"/>
              <a:t>‘They are </a:t>
            </a:r>
            <a:r>
              <a:rPr lang="en-GB" sz="1900" dirty="0">
                <a:solidFill>
                  <a:srgbClr val="FF0000"/>
                </a:solidFill>
              </a:rPr>
              <a:t>changing the way we approach scientific problems</a:t>
            </a:r>
            <a:r>
              <a:rPr lang="en-GB" sz="1900" dirty="0"/>
              <a:t>, by addressing overarching questions rather than solving special cases’</a:t>
            </a:r>
          </a:p>
          <a:p>
            <a:pPr lvl="0"/>
            <a:r>
              <a:rPr lang="en-GB" sz="1900" dirty="0"/>
              <a:t>‘Game changing, thinking outside the box - i.e., </a:t>
            </a:r>
            <a:r>
              <a:rPr lang="en-GB" sz="1900" dirty="0">
                <a:solidFill>
                  <a:srgbClr val="FF0000"/>
                </a:solidFill>
              </a:rPr>
              <a:t>really innovative</a:t>
            </a:r>
            <a:r>
              <a:rPr lang="en-GB" sz="1900" dirty="0"/>
              <a:t>’</a:t>
            </a:r>
          </a:p>
          <a:p>
            <a:pPr lvl="0"/>
            <a:r>
              <a:rPr lang="en-GB" sz="1900" dirty="0"/>
              <a:t>‘inspires public to </a:t>
            </a:r>
            <a:r>
              <a:rPr lang="en-GB" sz="1900" dirty="0">
                <a:solidFill>
                  <a:srgbClr val="FF0000"/>
                </a:solidFill>
              </a:rPr>
              <a:t>new views of reality</a:t>
            </a:r>
            <a:r>
              <a:rPr lang="en-GB" sz="1900" dirty="0"/>
              <a:t>’</a:t>
            </a:r>
          </a:p>
          <a:p>
            <a:pPr lvl="0"/>
            <a:endParaRPr lang="en-GB" sz="1800" dirty="0"/>
          </a:p>
          <a:p>
            <a:pPr lvl="2"/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5C81A16-D6C9-4CF3-8C08-F734D60C2086}"/>
              </a:ext>
            </a:extLst>
          </p:cNvPr>
          <p:cNvSpPr txBox="1"/>
          <p:nvPr/>
        </p:nvSpPr>
        <p:spPr>
          <a:xfrm>
            <a:off x="9195611" y="6265325"/>
            <a:ext cx="25922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R-QUEST survey 2018</a:t>
            </a:r>
          </a:p>
        </p:txBody>
      </p:sp>
    </p:spTree>
    <p:extLst>
      <p:ext uri="{BB962C8B-B14F-4D97-AF65-F5344CB8AC3E}">
        <p14:creationId xmlns:p14="http://schemas.microsoft.com/office/powerpoint/2010/main" val="30483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25F22-D5A2-49CF-8FBE-5C3392B72C8D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454696" y="513609"/>
            <a:ext cx="3841104" cy="490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‘Best research’</a:t>
            </a:r>
          </a:p>
        </p:txBody>
      </p:sp>
      <p:sp>
        <p:nvSpPr>
          <p:cNvPr id="6" name="Plassholder for innhold 7">
            <a:extLst>
              <a:ext uri="{FF2B5EF4-FFF2-40B4-BE49-F238E27FC236}">
                <a16:creationId xmlns:a16="http://schemas.microsoft.com/office/drawing/2014/main" id="{90F451EC-E8E6-4FA6-B542-1804B17870F7}"/>
              </a:ext>
            </a:extLst>
          </p:cNvPr>
          <p:cNvSpPr txBox="1">
            <a:spLocks/>
          </p:cNvSpPr>
          <p:nvPr/>
        </p:nvSpPr>
        <p:spPr>
          <a:xfrm>
            <a:off x="466860" y="1355570"/>
            <a:ext cx="4621028" cy="46657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2263" indent="-322263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3888" indent="-285750" algn="l" defTabSz="896938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7438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080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Characteristics of the best research </a:t>
            </a:r>
          </a:p>
          <a:p>
            <a:pPr lvl="1"/>
            <a:r>
              <a:rPr lang="en-GB" dirty="0"/>
              <a:t>Much similarity between the fields </a:t>
            </a:r>
          </a:p>
          <a:p>
            <a:pPr lvl="1"/>
            <a:r>
              <a:rPr lang="en-GB" dirty="0"/>
              <a:t>Much variation within the fields </a:t>
            </a:r>
          </a:p>
          <a:p>
            <a:pPr lvl="2"/>
            <a:r>
              <a:rPr lang="en-GB" dirty="0"/>
              <a:t>Disciplines are heterogenous </a:t>
            </a:r>
          </a:p>
          <a:p>
            <a:pPr lvl="1"/>
            <a:endParaRPr lang="en-GB" dirty="0"/>
          </a:p>
          <a:p>
            <a:r>
              <a:rPr lang="en-GB" dirty="0"/>
              <a:t>Notions reflect the different organisation and aims of research </a:t>
            </a:r>
          </a:p>
          <a:p>
            <a:pPr lvl="1"/>
            <a:r>
              <a:rPr lang="en-GB" dirty="0"/>
              <a:t>At university: theoretical framework </a:t>
            </a:r>
          </a:p>
          <a:p>
            <a:pPr lvl="1"/>
            <a:r>
              <a:rPr lang="en-GB" dirty="0"/>
              <a:t>At research institute: benefit society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GB" dirty="0"/>
          </a:p>
        </p:txBody>
      </p:sp>
      <p:sp>
        <p:nvSpPr>
          <p:cNvPr id="7" name="Plassholder for innhold 7">
            <a:extLst>
              <a:ext uri="{FF2B5EF4-FFF2-40B4-BE49-F238E27FC236}">
                <a16:creationId xmlns:a16="http://schemas.microsoft.com/office/drawing/2014/main" id="{63A69490-EDAC-4B5D-995F-5E1CC51749A1}"/>
              </a:ext>
            </a:extLst>
          </p:cNvPr>
          <p:cNvSpPr txBox="1">
            <a:spLocks/>
          </p:cNvSpPr>
          <p:nvPr/>
        </p:nvSpPr>
        <p:spPr>
          <a:xfrm>
            <a:off x="6384032" y="1355570"/>
            <a:ext cx="5508208" cy="46657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2263" indent="-322263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3888" indent="-285750" algn="l" defTabSz="896938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7438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080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2F94D02-60D6-4711-AA2D-CBF0B99A0DBA}"/>
              </a:ext>
            </a:extLst>
          </p:cNvPr>
          <p:cNvSpPr txBox="1">
            <a:spLocks/>
          </p:cNvSpPr>
          <p:nvPr/>
        </p:nvSpPr>
        <p:spPr>
          <a:xfrm>
            <a:off x="6384032" y="513609"/>
            <a:ext cx="3841104" cy="490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536C021E-9F6B-4866-953B-1408B326DC60}"/>
              </a:ext>
            </a:extLst>
          </p:cNvPr>
          <p:cNvSpPr txBox="1">
            <a:spLocks/>
          </p:cNvSpPr>
          <p:nvPr/>
        </p:nvSpPr>
        <p:spPr>
          <a:xfrm>
            <a:off x="5770558" y="978158"/>
            <a:ext cx="5508208" cy="46657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2263" indent="-322263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3888" indent="-285750" algn="l" defTabSz="896938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7438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080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buNone/>
            </a:pPr>
            <a:r>
              <a:rPr lang="en-GB" sz="2400" u="sng" dirty="0">
                <a:solidFill>
                  <a:schemeClr val="tx1"/>
                </a:solidFill>
              </a:rPr>
              <a:t>Key differences ‘best research’</a:t>
            </a:r>
          </a:p>
          <a:p>
            <a:r>
              <a:rPr lang="en-GB" b="1" dirty="0"/>
              <a:t>Cardiology</a:t>
            </a:r>
            <a:r>
              <a:rPr lang="en-GB" dirty="0"/>
              <a:t> (aims at applications; employer and state influence over priorities): </a:t>
            </a:r>
          </a:p>
          <a:p>
            <a:pPr lvl="1"/>
            <a:r>
              <a:rPr lang="en-GB" dirty="0"/>
              <a:t>value research that benefits society </a:t>
            </a:r>
          </a:p>
          <a:p>
            <a:r>
              <a:rPr lang="en-GB" b="1" dirty="0"/>
              <a:t>Physics</a:t>
            </a:r>
            <a:r>
              <a:rPr lang="en-GB" dirty="0"/>
              <a:t> (subfields compete over significance within a dominant theoretical framework): </a:t>
            </a:r>
          </a:p>
          <a:p>
            <a:pPr lvl="1"/>
            <a:r>
              <a:rPr lang="en-GB" dirty="0"/>
              <a:t>contributions to the theoretical core </a:t>
            </a:r>
          </a:p>
          <a:p>
            <a:pPr lvl="1"/>
            <a:r>
              <a:rPr lang="en-GB" dirty="0"/>
              <a:t>methodological breakthroughs</a:t>
            </a:r>
          </a:p>
          <a:p>
            <a:r>
              <a:rPr lang="en-GB" b="1" dirty="0"/>
              <a:t>Economics</a:t>
            </a:r>
            <a:r>
              <a:rPr lang="en-GB" dirty="0"/>
              <a:t> (theoretical work is highly valued and knowledge production is organised around a hierarchy of key journals): </a:t>
            </a:r>
          </a:p>
          <a:p>
            <a:pPr lvl="1"/>
            <a:r>
              <a:rPr lang="en-GB" dirty="0"/>
              <a:t>contributions to the theoretical core</a:t>
            </a:r>
          </a:p>
          <a:p>
            <a:pPr lvl="1"/>
            <a:r>
              <a:rPr lang="en-GB" dirty="0"/>
              <a:t>methodological breakthroughs </a:t>
            </a:r>
          </a:p>
          <a:p>
            <a:pPr lvl="1"/>
            <a:r>
              <a:rPr lang="en-GB" dirty="0"/>
              <a:t>citations and journal impact factors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6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A4B951FE-DBA6-4C9D-B007-6355F3CA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3" y="1355570"/>
            <a:ext cx="8568952" cy="4665718"/>
          </a:xfrm>
        </p:spPr>
        <p:txBody>
          <a:bodyPr>
            <a:normAutofit/>
          </a:bodyPr>
          <a:lstStyle/>
          <a:p>
            <a:r>
              <a:rPr lang="en-GB" sz="2400" dirty="0"/>
              <a:t>The role of research policy </a:t>
            </a:r>
          </a:p>
          <a:p>
            <a:pPr lvl="1"/>
            <a:r>
              <a:rPr lang="en-GB" sz="1800" dirty="0"/>
              <a:t>General criteria/indicators that can be used for priorities/allocating resources </a:t>
            </a:r>
          </a:p>
          <a:p>
            <a:pPr lvl="1"/>
            <a:r>
              <a:rPr lang="en-GB" sz="1800" dirty="0"/>
              <a:t>Form mutual criteria (and understanding?) across different disciplines and fields </a:t>
            </a:r>
          </a:p>
          <a:p>
            <a:r>
              <a:rPr lang="en-GB" sz="2400" dirty="0"/>
              <a:t>Criteria and procedures that are broad/flexible enough to cover the diversity of quality notions?</a:t>
            </a:r>
          </a:p>
          <a:p>
            <a:pPr lvl="1"/>
            <a:r>
              <a:rPr lang="en-GB" sz="1800" dirty="0"/>
              <a:t>Those (subfields/organisations) who have definitory power/shape the criteria,</a:t>
            </a:r>
          </a:p>
          <a:p>
            <a:pPr lvl="1"/>
            <a:r>
              <a:rPr lang="en-GB" sz="1800" dirty="0"/>
              <a:t>define winners and losers in the competition for public funding </a:t>
            </a:r>
          </a:p>
          <a:p>
            <a:r>
              <a:rPr lang="en-GB" sz="2400" dirty="0"/>
              <a:t>Need a nuanced understanding of research quality </a:t>
            </a:r>
          </a:p>
          <a:p>
            <a:pPr lvl="1"/>
            <a:endParaRPr lang="en-GB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25F22-D5A2-49CF-8FBE-5C3392B72C8D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454696" y="513609"/>
            <a:ext cx="4849216" cy="490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965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854CE-ED4C-4C9C-80C9-4DAF31ED2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69742"/>
            <a:ext cx="10363200" cy="1815434"/>
          </a:xfrm>
        </p:spPr>
        <p:txBody>
          <a:bodyPr>
            <a:normAutofit fontScale="90000"/>
          </a:bodyPr>
          <a:lstStyle/>
          <a:p>
            <a:r>
              <a:rPr lang="en-GB" dirty="0"/>
              <a:t>Who defines what is important and valuable research in your organisation/involved fields?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Does a common strategy across fields make sense?</a:t>
            </a:r>
            <a:br>
              <a:rPr lang="en-GB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71E0DE5-2722-41D8-B2F0-2DA6BDEA2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Discussion 2</a:t>
            </a:r>
          </a:p>
        </p:txBody>
      </p:sp>
    </p:spTree>
    <p:extLst>
      <p:ext uri="{BB962C8B-B14F-4D97-AF65-F5344CB8AC3E}">
        <p14:creationId xmlns:p14="http://schemas.microsoft.com/office/powerpoint/2010/main" val="425346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liv.langfeldt@nifu.no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1930459-F325-4719-AB28-F2CAF163DF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14" y="3140968"/>
            <a:ext cx="4324350" cy="952500"/>
          </a:xfrm>
          <a:prstGeom prst="rect">
            <a:avLst/>
          </a:prstGeom>
        </p:spPr>
      </p:pic>
      <p:sp>
        <p:nvSpPr>
          <p:cNvPr id="4" name="Subtitle 6">
            <a:extLst>
              <a:ext uri="{FF2B5EF4-FFF2-40B4-BE49-F238E27FC236}">
                <a16:creationId xmlns:a16="http://schemas.microsoft.com/office/drawing/2014/main" id="{81719AFC-90C1-4AB0-890C-A3AE5C9385C8}"/>
              </a:ext>
            </a:extLst>
          </p:cNvPr>
          <p:cNvSpPr txBox="1">
            <a:spLocks/>
          </p:cNvSpPr>
          <p:nvPr/>
        </p:nvSpPr>
        <p:spPr>
          <a:xfrm>
            <a:off x="5914114" y="1762540"/>
            <a:ext cx="2999760" cy="4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F15160"/>
              </a:buClr>
              <a:buSzPct val="100000"/>
              <a:buFontTx/>
              <a:buNone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ctr" defTabSz="896938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160"/>
              </a:buClr>
              <a:buSzPct val="100000"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www.r-quest.no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7D82F0C-40A6-4598-AB71-583636FD9466}"/>
              </a:ext>
            </a:extLst>
          </p:cNvPr>
          <p:cNvSpPr/>
          <p:nvPr/>
        </p:nvSpPr>
        <p:spPr>
          <a:xfrm>
            <a:off x="5807968" y="1116209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R-QUEST Policy Brief no. 1.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Identifying and facilitating high quality research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9989AB2D-AD74-4DE8-91AF-8B831087EBC5}"/>
              </a:ext>
            </a:extLst>
          </p:cNvPr>
          <p:cNvSpPr txBox="1">
            <a:spLocks/>
          </p:cNvSpPr>
          <p:nvPr/>
        </p:nvSpPr>
        <p:spPr>
          <a:xfrm>
            <a:off x="833460" y="286414"/>
            <a:ext cx="7926835" cy="524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F15160"/>
              </a:buClr>
              <a:buSzPct val="100000"/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896938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15160"/>
              </a:buClr>
              <a:buSzPct val="100000"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 you for</a:t>
            </a:r>
            <a:r>
              <a:rPr lang="en-GB" sz="4000" b="1" dirty="0">
                <a:solidFill>
                  <a:prstClr val="white"/>
                </a:solidFill>
                <a:latin typeface="Arial"/>
              </a:rPr>
              <a:t> the attention!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3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4CA72F5-B933-4334-B385-2B16ADA9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My talk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BF8008-8FE7-42A8-B34A-14A94E330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framework for understanding ‘research quality’</a:t>
            </a:r>
          </a:p>
          <a:p>
            <a:pPr lvl="1"/>
            <a:r>
              <a:rPr lang="en-GB" sz="2200" dirty="0"/>
              <a:t>Scientific quality/excellence</a:t>
            </a:r>
          </a:p>
          <a:p>
            <a:pPr lvl="1"/>
            <a:r>
              <a:rPr lang="en-GB" sz="2200" dirty="0"/>
              <a:t>Societal impact</a:t>
            </a:r>
          </a:p>
          <a:p>
            <a:pPr lvl="1"/>
            <a:endParaRPr lang="en-GB" sz="1800" dirty="0"/>
          </a:p>
          <a:p>
            <a:r>
              <a:rPr lang="en-GB" sz="2800" dirty="0"/>
              <a:t>How research quality notions are formed </a:t>
            </a:r>
          </a:p>
          <a:p>
            <a:pPr lvl="1"/>
            <a:r>
              <a:rPr lang="en-GB" sz="2200" dirty="0"/>
              <a:t>Links and tensions between scientific quality and societal impact</a:t>
            </a:r>
          </a:p>
          <a:p>
            <a:pPr lvl="1"/>
            <a:r>
              <a:rPr lang="en-GB" sz="2200" dirty="0"/>
              <a:t>Field differences</a:t>
            </a:r>
          </a:p>
          <a:p>
            <a:pPr marL="338138" lvl="1" indent="0">
              <a:buNone/>
            </a:pPr>
            <a:endParaRPr lang="en-GB" sz="2200" dirty="0"/>
          </a:p>
          <a:p>
            <a:r>
              <a:rPr lang="en-GB" sz="2800" dirty="0"/>
              <a:t>Implications</a:t>
            </a:r>
          </a:p>
          <a:p>
            <a:pPr lvl="1"/>
            <a:r>
              <a:rPr lang="en-GB" sz="2200" dirty="0"/>
              <a:t>Handling complexity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85E061A-C643-4635-9368-E62F9F24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57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25F22-D5A2-49CF-8FBE-5C3392B72C8D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454696" y="513609"/>
            <a:ext cx="11737304" cy="490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0C9659B5-383C-4288-B423-6D96858D3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26101"/>
              </p:ext>
            </p:extLst>
          </p:nvPr>
        </p:nvGraphicFramePr>
        <p:xfrm>
          <a:off x="623392" y="1294190"/>
          <a:ext cx="10441159" cy="4140224"/>
        </p:xfrm>
        <a:graphic>
          <a:graphicData uri="http://schemas.openxmlformats.org/drawingml/2006/table">
            <a:tbl>
              <a:tblPr firstRow="1" firstCol="1" bandRow="1"/>
              <a:tblGrid>
                <a:gridCol w="3129207">
                  <a:extLst>
                    <a:ext uri="{9D8B030D-6E8A-4147-A177-3AD203B41FA5}">
                      <a16:colId xmlns:a16="http://schemas.microsoft.com/office/drawing/2014/main" val="2425392645"/>
                    </a:ext>
                  </a:extLst>
                </a:gridCol>
                <a:gridCol w="3538782">
                  <a:extLst>
                    <a:ext uri="{9D8B030D-6E8A-4147-A177-3AD203B41FA5}">
                      <a16:colId xmlns:a16="http://schemas.microsoft.com/office/drawing/2014/main" val="2854305657"/>
                    </a:ext>
                  </a:extLst>
                </a:gridCol>
                <a:gridCol w="3773170">
                  <a:extLst>
                    <a:ext uri="{9D8B030D-6E8A-4147-A177-3AD203B41FA5}">
                      <a16:colId xmlns:a16="http://schemas.microsoft.com/office/drawing/2014/main" val="1887770945"/>
                    </a:ext>
                  </a:extLst>
                </a:gridCol>
              </a:tblGrid>
              <a:tr h="393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Field-type Quality notions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(within fields)</a:t>
                      </a:r>
                      <a:endParaRPr lang="en-GB" sz="2800" b="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Space-type Quality notions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(across fields)</a:t>
                      </a:r>
                      <a:endParaRPr lang="en-GB" sz="2800" b="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936850"/>
                  </a:ext>
                </a:extLst>
              </a:tr>
              <a:tr h="8336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Subject (who forms quality notions)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303071"/>
                  </a:ext>
                </a:extLst>
              </a:tr>
              <a:tr h="8336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Judgement anchor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862047"/>
                  </a:ext>
                </a:extLst>
              </a:tr>
              <a:tr h="8336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Enforcement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902795"/>
                  </a:ext>
                </a:extLst>
              </a:tr>
              <a:tr h="11516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Judgement standards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66007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0C9CD0C1-D7E1-4DCD-9C74-FC1D785FC4C6}"/>
              </a:ext>
            </a:extLst>
          </p:cNvPr>
          <p:cNvSpPr/>
          <p:nvPr/>
        </p:nvSpPr>
        <p:spPr>
          <a:xfrm>
            <a:off x="487860" y="773430"/>
            <a:ext cx="5067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Cambria" panose="02040503050406030204" pitchFamily="18" charset="0"/>
              </a:rPr>
              <a:t>Types of research quality notions</a:t>
            </a:r>
            <a:endParaRPr lang="nb-NO" sz="2400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16B5B67-50A6-42FC-9FC5-C0B26048FCF9}"/>
              </a:ext>
            </a:extLst>
          </p:cNvPr>
          <p:cNvSpPr txBox="1"/>
          <p:nvPr/>
        </p:nvSpPr>
        <p:spPr>
          <a:xfrm>
            <a:off x="507334" y="5554412"/>
            <a:ext cx="9577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Langfeldt, Nedeva, </a:t>
            </a:r>
            <a:r>
              <a:rPr lang="nb-NO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Sörlin</a:t>
            </a: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Thomas. 2019.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Co-existing Notions of Research Quality</a:t>
            </a: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nb-NO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Minerva</a:t>
            </a: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,10.1007/s11024-019-09385-2  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70D2F47-CB83-40EE-996B-52C1C93F1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87304"/>
              </p:ext>
            </p:extLst>
          </p:nvPr>
        </p:nvGraphicFramePr>
        <p:xfrm>
          <a:off x="3752599" y="1788669"/>
          <a:ext cx="7311952" cy="833636"/>
        </p:xfrm>
        <a:graphic>
          <a:graphicData uri="http://schemas.openxmlformats.org/drawingml/2006/table">
            <a:tbl>
              <a:tblPr firstRow="1" firstCol="1" bandRow="1"/>
              <a:tblGrid>
                <a:gridCol w="3538782">
                  <a:extLst>
                    <a:ext uri="{9D8B030D-6E8A-4147-A177-3AD203B41FA5}">
                      <a16:colId xmlns:a16="http://schemas.microsoft.com/office/drawing/2014/main" val="1362323716"/>
                    </a:ext>
                  </a:extLst>
                </a:gridCol>
                <a:gridCol w="3773170">
                  <a:extLst>
                    <a:ext uri="{9D8B030D-6E8A-4147-A177-3AD203B41FA5}">
                      <a16:colId xmlns:a16="http://schemas.microsoft.com/office/drawing/2014/main" val="691530759"/>
                    </a:ext>
                  </a:extLst>
                </a:gridCol>
              </a:tblGrid>
              <a:tr h="8336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Specialised knowledge communities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Knowledgeable lay groups, incl. researchers in neighbouring fields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240019"/>
                  </a:ext>
                </a:extLst>
              </a:tr>
            </a:tbl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846DAA49-E6ED-472A-AB67-3204DC585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37973"/>
              </p:ext>
            </p:extLst>
          </p:nvPr>
        </p:nvGraphicFramePr>
        <p:xfrm>
          <a:off x="3748806" y="2622305"/>
          <a:ext cx="7311952" cy="833636"/>
        </p:xfrm>
        <a:graphic>
          <a:graphicData uri="http://schemas.openxmlformats.org/drawingml/2006/table">
            <a:tbl>
              <a:tblPr firstRow="1" firstCol="1" bandRow="1"/>
              <a:tblGrid>
                <a:gridCol w="3538782">
                  <a:extLst>
                    <a:ext uri="{9D8B030D-6E8A-4147-A177-3AD203B41FA5}">
                      <a16:colId xmlns:a16="http://schemas.microsoft.com/office/drawing/2014/main" val="3674755048"/>
                    </a:ext>
                  </a:extLst>
                </a:gridCol>
                <a:gridCol w="3773170">
                  <a:extLst>
                    <a:ext uri="{9D8B030D-6E8A-4147-A177-3AD203B41FA5}">
                      <a16:colId xmlns:a16="http://schemas.microsoft.com/office/drawing/2014/main" val="2958591367"/>
                    </a:ext>
                  </a:extLst>
                </a:gridCol>
              </a:tblGrid>
              <a:tr h="8336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Knowledge pools and conditions to advance scientific knowledge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Exogenous considerations incl. social and economic concerns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02577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3B85AF2D-7B3C-4485-BEA1-FA597B335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30840"/>
              </p:ext>
            </p:extLst>
          </p:nvPr>
        </p:nvGraphicFramePr>
        <p:xfrm>
          <a:off x="3748806" y="3455941"/>
          <a:ext cx="7311952" cy="833636"/>
        </p:xfrm>
        <a:graphic>
          <a:graphicData uri="http://schemas.openxmlformats.org/drawingml/2006/table">
            <a:tbl>
              <a:tblPr firstRow="1" firstCol="1" bandRow="1"/>
              <a:tblGrid>
                <a:gridCol w="3538782">
                  <a:extLst>
                    <a:ext uri="{9D8B030D-6E8A-4147-A177-3AD203B41FA5}">
                      <a16:colId xmlns:a16="http://schemas.microsoft.com/office/drawing/2014/main" val="828719824"/>
                    </a:ext>
                  </a:extLst>
                </a:gridCol>
                <a:gridCol w="3773170">
                  <a:extLst>
                    <a:ext uri="{9D8B030D-6E8A-4147-A177-3AD203B41FA5}">
                      <a16:colId xmlns:a16="http://schemas.microsoft.com/office/drawing/2014/main" val="906539310"/>
                    </a:ext>
                  </a:extLst>
                </a:gridCol>
              </a:tblGrid>
              <a:tr h="8336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Peer judgement and peer review practices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National, regional and local evaluation regimes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078086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9155D93-8E2B-43FD-BD6D-F9FBB80C0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60285"/>
              </p:ext>
            </p:extLst>
          </p:nvPr>
        </p:nvGraphicFramePr>
        <p:xfrm>
          <a:off x="3752599" y="4289577"/>
          <a:ext cx="7311952" cy="1151636"/>
        </p:xfrm>
        <a:graphic>
          <a:graphicData uri="http://schemas.openxmlformats.org/drawingml/2006/table">
            <a:tbl>
              <a:tblPr firstRow="1" firstCol="1" bandRow="1"/>
              <a:tblGrid>
                <a:gridCol w="3538782">
                  <a:extLst>
                    <a:ext uri="{9D8B030D-6E8A-4147-A177-3AD203B41FA5}">
                      <a16:colId xmlns:a16="http://schemas.microsoft.com/office/drawing/2014/main" val="3206353353"/>
                    </a:ext>
                  </a:extLst>
                </a:gridCol>
                <a:gridCol w="3773170">
                  <a:extLst>
                    <a:ext uri="{9D8B030D-6E8A-4147-A177-3AD203B41FA5}">
                      <a16:colId xmlns:a16="http://schemas.microsoft.com/office/drawing/2014/main" val="2067370309"/>
                    </a:ext>
                  </a:extLst>
                </a:gridCol>
              </a:tblGrid>
              <a:tr h="11516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Substantive judgment</a:t>
                      </a: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properties of knowledge; professional competence; conditions for research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Proxy(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ies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 based judgment of</a:t>
                      </a: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properties of knowledge; professional competence; conditions for research</a:t>
                      </a:r>
                      <a:endParaRPr lang="en-GB" sz="2800" dirty="0">
                        <a:effectLst/>
                        <a:latin typeface="Palatino Linotype" panose="020405020505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47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/>
          </p:nvPr>
        </p:nvGraphicFramePr>
        <p:xfrm>
          <a:off x="2130715" y="332656"/>
          <a:ext cx="9077853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ktangel 1"/>
          <p:cNvSpPr/>
          <p:nvPr/>
        </p:nvSpPr>
        <p:spPr>
          <a:xfrm>
            <a:off x="232918" y="231031"/>
            <a:ext cx="5143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Attributes of ‘good research’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614783" y="1160164"/>
            <a:ext cx="9541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i="1" dirty="0">
                <a:solidFill>
                  <a:srgbClr val="FF0000"/>
                </a:solidFill>
              </a:rPr>
              <a:t>Expertise</a:t>
            </a:r>
            <a:r>
              <a:rPr lang="en-GB" sz="1350" dirty="0"/>
              <a:t>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516721" y="2831236"/>
            <a:ext cx="1146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i="1" dirty="0">
                <a:solidFill>
                  <a:srgbClr val="FF0000"/>
                </a:solidFill>
              </a:rPr>
              <a:t>Hypotheses</a:t>
            </a:r>
            <a:r>
              <a:rPr lang="en-GB" sz="1350" i="1" dirty="0"/>
              <a:t>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214990" y="2290770"/>
            <a:ext cx="8963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i="1" dirty="0">
                <a:solidFill>
                  <a:srgbClr val="FF0000"/>
                </a:solidFill>
              </a:rPr>
              <a:t>Methods</a:t>
            </a:r>
            <a:r>
              <a:rPr lang="en-GB" sz="1350" dirty="0"/>
              <a:t> 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8526271" y="1820506"/>
            <a:ext cx="8098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i="1" dirty="0">
                <a:solidFill>
                  <a:srgbClr val="FF0000"/>
                </a:solidFill>
              </a:rPr>
              <a:t>Results</a:t>
            </a:r>
            <a:r>
              <a:rPr lang="en-GB" sz="135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763650" y="3978597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i="1" dirty="0">
                <a:solidFill>
                  <a:srgbClr val="FF0000"/>
                </a:solidFill>
              </a:rPr>
              <a:t>Theory </a:t>
            </a:r>
            <a:endParaRPr lang="en-GB" sz="135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415480" y="3902078"/>
            <a:ext cx="17620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i="1" dirty="0">
                <a:solidFill>
                  <a:srgbClr val="FF0000"/>
                </a:solidFill>
              </a:rPr>
              <a:t>Research questions</a:t>
            </a:r>
            <a:r>
              <a:rPr lang="en-GB" sz="1350" dirty="0"/>
              <a:t>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4007768" y="1833916"/>
            <a:ext cx="15939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0070C0"/>
                </a:solidFill>
              </a:rPr>
              <a:t>Clarity/coherence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050571" y="2166755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i="1" dirty="0">
                <a:solidFill>
                  <a:srgbClr val="FF0000"/>
                </a:solidFill>
              </a:rPr>
              <a:t>Ethics/integrity</a:t>
            </a:r>
            <a:r>
              <a:rPr lang="en-GB" sz="1350" dirty="0"/>
              <a:t> 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913328" y="5407502"/>
            <a:ext cx="18582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0070C0"/>
                </a:solidFill>
              </a:rPr>
              <a:t>Generalizable results</a:t>
            </a:r>
            <a:r>
              <a:rPr lang="en-GB" sz="1350" dirty="0"/>
              <a:t> 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8610108" y="3248980"/>
            <a:ext cx="1451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>
                <a:solidFill>
                  <a:srgbClr val="FF0000"/>
                </a:solidFill>
              </a:rPr>
              <a:t>Environment/ Sustainability</a:t>
            </a:r>
            <a:endParaRPr lang="en-GB" sz="1350" i="1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4385011" y="1106179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0070C0"/>
                </a:solidFill>
              </a:rPr>
              <a:t>Replicability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158588" y="1460097"/>
            <a:ext cx="13676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0070C0"/>
                </a:solidFill>
              </a:rPr>
              <a:t>Precise models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3677125" y="5321189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0070C0"/>
                </a:solidFill>
              </a:rPr>
              <a:t>Path-breaking theory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11208568" y="3798203"/>
            <a:ext cx="876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>
                <a:solidFill>
                  <a:srgbClr val="FF0000"/>
                </a:solidFill>
              </a:rPr>
              <a:t>Health, </a:t>
            </a:r>
          </a:p>
          <a:p>
            <a:r>
              <a:rPr lang="en-GB" sz="1350" i="1" dirty="0">
                <a:solidFill>
                  <a:srgbClr val="FF0000"/>
                </a:solidFill>
              </a:rPr>
              <a:t>welfare</a:t>
            </a:r>
            <a:endParaRPr lang="en-GB" sz="1350" i="1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10416480" y="3338135"/>
            <a:ext cx="11378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 err="1">
                <a:solidFill>
                  <a:srgbClr val="FF0000"/>
                </a:solidFill>
              </a:rPr>
              <a:t>Econ.growth</a:t>
            </a:r>
            <a:r>
              <a:rPr lang="en-GB" sz="1350" i="1" dirty="0"/>
              <a:t> 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9217444" y="5624013"/>
            <a:ext cx="25314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0070C0"/>
                </a:solidFill>
              </a:rPr>
              <a:t>Advancement of knowledge / </a:t>
            </a:r>
          </a:p>
          <a:p>
            <a:r>
              <a:rPr lang="en-GB" sz="1350" dirty="0">
                <a:solidFill>
                  <a:srgbClr val="0070C0"/>
                </a:solidFill>
              </a:rPr>
              <a:t>solve key questions in the field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2923514" y="1375115"/>
            <a:ext cx="25314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0070C0"/>
                </a:solidFill>
              </a:rPr>
              <a:t>Rigor/stringency/thoroughness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431CA48-CFE2-4147-AF53-A4ABF5C54156}"/>
              </a:ext>
            </a:extLst>
          </p:cNvPr>
          <p:cNvSpPr txBox="1"/>
          <p:nvPr/>
        </p:nvSpPr>
        <p:spPr>
          <a:xfrm>
            <a:off x="9048328" y="5021107"/>
            <a:ext cx="18582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chemeClr val="tx2"/>
                </a:solidFill>
              </a:rPr>
              <a:t>For science/the field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3231497-2985-49AF-BE54-4BDB1CBD2C68}"/>
              </a:ext>
            </a:extLst>
          </p:cNvPr>
          <p:cNvSpPr txBox="1"/>
          <p:nvPr/>
        </p:nvSpPr>
        <p:spPr>
          <a:xfrm>
            <a:off x="9217444" y="4202160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chemeClr val="tx2"/>
                </a:solidFill>
              </a:rPr>
              <a:t>For society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68473FF-9BA4-4831-82C6-1F5C3E167A5D}"/>
              </a:ext>
            </a:extLst>
          </p:cNvPr>
          <p:cNvSpPr txBox="1"/>
          <p:nvPr/>
        </p:nvSpPr>
        <p:spPr>
          <a:xfrm>
            <a:off x="232918" y="5863646"/>
            <a:ext cx="523508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Polanyi 1962. The republic of science.</a:t>
            </a:r>
          </a:p>
          <a:p>
            <a:r>
              <a:rPr lang="en-GB" sz="1400" dirty="0" err="1"/>
              <a:t>Hemlin</a:t>
            </a:r>
            <a:r>
              <a:rPr lang="en-GB" sz="1400" dirty="0"/>
              <a:t> 1991. Quality in science.</a:t>
            </a:r>
          </a:p>
          <a:p>
            <a:r>
              <a:rPr lang="en-GB" sz="1400" dirty="0" err="1"/>
              <a:t>Gulbrandsen</a:t>
            </a:r>
            <a:r>
              <a:rPr lang="en-GB" sz="1400" dirty="0"/>
              <a:t> 2000. Research quality and organisations factors. </a:t>
            </a:r>
          </a:p>
          <a:p>
            <a:r>
              <a:rPr lang="en-GB" sz="1400" dirty="0"/>
              <a:t>Lamont 2009. How professors think.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11926F7A-63DA-4F32-B43E-944D80CE1CE6}"/>
              </a:ext>
            </a:extLst>
          </p:cNvPr>
          <p:cNvSpPr txBox="1"/>
          <p:nvPr/>
        </p:nvSpPr>
        <p:spPr>
          <a:xfrm>
            <a:off x="8931189" y="951732"/>
            <a:ext cx="6848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0070C0"/>
                </a:solidFill>
              </a:rPr>
              <a:t>Sound</a:t>
            </a:r>
          </a:p>
        </p:txBody>
      </p:sp>
    </p:spTree>
    <p:extLst>
      <p:ext uri="{BB962C8B-B14F-4D97-AF65-F5344CB8AC3E}">
        <p14:creationId xmlns:p14="http://schemas.microsoft.com/office/powerpoint/2010/main" val="23373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22004"/>
              </p:ext>
            </p:extLst>
          </p:nvPr>
        </p:nvGraphicFramePr>
        <p:xfrm>
          <a:off x="623392" y="116632"/>
          <a:ext cx="9649073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Sylinder 8"/>
          <p:cNvSpPr txBox="1"/>
          <p:nvPr/>
        </p:nvSpPr>
        <p:spPr>
          <a:xfrm rot="2626218">
            <a:off x="5734264" y="1704303"/>
            <a:ext cx="190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2">
                    <a:lumMod val="75000"/>
                  </a:schemeClr>
                </a:solidFill>
              </a:rPr>
              <a:t>Excellence/importance</a:t>
            </a:r>
          </a:p>
        </p:txBody>
      </p:sp>
      <p:sp>
        <p:nvSpPr>
          <p:cNvPr id="10" name="TekstSylinder 9"/>
          <p:cNvSpPr txBox="1"/>
          <p:nvPr/>
        </p:nvSpPr>
        <p:spPr>
          <a:xfrm rot="2626218">
            <a:off x="3225200" y="4258263"/>
            <a:ext cx="19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2">
                    <a:lumMod val="75000"/>
                  </a:schemeClr>
                </a:solidFill>
              </a:rPr>
              <a:t>Excellence/importance</a:t>
            </a:r>
          </a:p>
        </p:txBody>
      </p:sp>
      <p:sp>
        <p:nvSpPr>
          <p:cNvPr id="11" name="TekstSylinder 10"/>
          <p:cNvSpPr txBox="1"/>
          <p:nvPr/>
        </p:nvSpPr>
        <p:spPr>
          <a:xfrm rot="18883461">
            <a:off x="3217899" y="1616321"/>
            <a:ext cx="2107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2">
                    <a:lumMod val="75000"/>
                  </a:schemeClr>
                </a:solidFill>
              </a:rPr>
              <a:t>Excellence/importance</a:t>
            </a:r>
          </a:p>
        </p:txBody>
      </p:sp>
      <p:sp>
        <p:nvSpPr>
          <p:cNvPr id="16" name="TekstSylinder 15"/>
          <p:cNvSpPr txBox="1"/>
          <p:nvPr/>
        </p:nvSpPr>
        <p:spPr>
          <a:xfrm rot="18883461">
            <a:off x="5767755" y="4239206"/>
            <a:ext cx="1992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2">
                    <a:lumMod val="75000"/>
                  </a:schemeClr>
                </a:solidFill>
              </a:rPr>
              <a:t>Excellence/importance</a:t>
            </a:r>
          </a:p>
        </p:txBody>
      </p:sp>
    </p:spTree>
    <p:extLst>
      <p:ext uri="{BB962C8B-B14F-4D97-AF65-F5344CB8AC3E}">
        <p14:creationId xmlns:p14="http://schemas.microsoft.com/office/powerpoint/2010/main" val="100464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AADA908-9029-447E-A5F2-C4AEF471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899" y="1170872"/>
            <a:ext cx="9974308" cy="5722574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3110025-D7B3-41A7-B5A5-5649C65F76BA}"/>
              </a:ext>
            </a:extLst>
          </p:cNvPr>
          <p:cNvSpPr/>
          <p:nvPr/>
        </p:nvSpPr>
        <p:spPr>
          <a:xfrm>
            <a:off x="191344" y="272261"/>
            <a:ext cx="11809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‘Research quality’ means different things in different fields and contexts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0318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8" descr="IUPAC | International Union of Pure and Applied Chemistry">
            <a:extLst>
              <a:ext uri="{FF2B5EF4-FFF2-40B4-BE49-F238E27FC236}">
                <a16:creationId xmlns:a16="http://schemas.microsoft.com/office/drawing/2014/main" id="{AC7EA528-C621-46D3-995F-03426794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10" y="4869160"/>
            <a:ext cx="9208629" cy="21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6A8E92-12D8-4EAE-B7DA-1BC1AB86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89758"/>
            <a:ext cx="10319655" cy="475765"/>
          </a:xfrm>
        </p:spPr>
        <p:txBody>
          <a:bodyPr/>
          <a:lstStyle/>
          <a:p>
            <a:r>
              <a:rPr lang="en-GB" b="1" dirty="0"/>
              <a:t>Sites where notions of research quality are formed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25F22-D5A2-49CF-8FBE-5C3392B72C8D}" type="slidenum">
              <a:rPr kumimoji="0" lang="en-GB" sz="180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8" name="Picture 4" descr="Bilderesultat for science">
            <a:extLst>
              <a:ext uri="{FF2B5EF4-FFF2-40B4-BE49-F238E27FC236}">
                <a16:creationId xmlns:a16="http://schemas.microsoft.com/office/drawing/2014/main" id="{67C639FA-6843-470F-B05C-FE1AFBEB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1" y="757253"/>
            <a:ext cx="3520166" cy="35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cover of the first volume of the resurrected journal (February–June 1883)">
            <a:extLst>
              <a:ext uri="{FF2B5EF4-FFF2-40B4-BE49-F238E27FC236}">
                <a16:creationId xmlns:a16="http://schemas.microsoft.com/office/drawing/2014/main" id="{AC63AE89-F785-49E3-919A-374A6CB7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" y="2203335"/>
            <a:ext cx="3520166" cy="49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88" y="745305"/>
            <a:ext cx="3159605" cy="292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Bilderesultat for erc">
            <a:extLst>
              <a:ext uri="{FF2B5EF4-FFF2-40B4-BE49-F238E27FC236}">
                <a16:creationId xmlns:a16="http://schemas.microsoft.com/office/drawing/2014/main" id="{0B8FC08D-2494-4518-9AFB-888B6B755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68" y="1605831"/>
            <a:ext cx="3520166" cy="32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ilderesultat for Kunnskapsdepartementet">
            <a:extLst>
              <a:ext uri="{FF2B5EF4-FFF2-40B4-BE49-F238E27FC236}">
                <a16:creationId xmlns:a16="http://schemas.microsoft.com/office/drawing/2014/main" id="{5DAFA360-53E9-4B70-931A-ABA3FB78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499" y="3335018"/>
            <a:ext cx="3580397" cy="358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F387B05-8154-4438-8CD3-2E6817631D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1984" y="695219"/>
            <a:ext cx="6142868" cy="13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5519936" y="6311492"/>
            <a:ext cx="455132" cy="27699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25F22-D5A2-49CF-8FBE-5C3392B72C8D}" type="slidenum">
              <a:rPr kumimoji="0" lang="en-GB" sz="180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9E005C-BB1C-44C7-8777-C343D068D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140839"/>
              </p:ext>
            </p:extLst>
          </p:nvPr>
        </p:nvGraphicFramePr>
        <p:xfrm>
          <a:off x="767408" y="116632"/>
          <a:ext cx="10657184" cy="602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D16B5B67-50A6-42FC-9FC5-C0B26048FCF9}"/>
              </a:ext>
            </a:extLst>
          </p:cNvPr>
          <p:cNvSpPr txBox="1"/>
          <p:nvPr/>
        </p:nvSpPr>
        <p:spPr>
          <a:xfrm>
            <a:off x="507334" y="5825681"/>
            <a:ext cx="9577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Langfeldt, Nedeva, </a:t>
            </a:r>
            <a:r>
              <a:rPr lang="nb-NO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Sörlin</a:t>
            </a: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Thomas. 2019.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Co-existing Notions of Research Quality</a:t>
            </a: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nb-NO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Minerva</a:t>
            </a: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,10.1007/s11024-019-09385-2  </a:t>
            </a:r>
          </a:p>
        </p:txBody>
      </p:sp>
    </p:spTree>
    <p:extLst>
      <p:ext uri="{BB962C8B-B14F-4D97-AF65-F5344CB8AC3E}">
        <p14:creationId xmlns:p14="http://schemas.microsoft.com/office/powerpoint/2010/main" val="23971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854CE-ED4C-4C9C-80C9-4DAF31ED2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69742"/>
            <a:ext cx="10363200" cy="1815434"/>
          </a:xfrm>
        </p:spPr>
        <p:txBody>
          <a:bodyPr>
            <a:normAutofit fontScale="90000"/>
          </a:bodyPr>
          <a:lstStyle/>
          <a:p>
            <a:r>
              <a:rPr lang="en-GB" dirty="0"/>
              <a:t>Is societal impact part of the notion of good research in your org./fields involved?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Why/why not?</a:t>
            </a:r>
            <a:br>
              <a:rPr lang="en-GB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71E0DE5-2722-41D8-B2F0-2DA6BDEA2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Discussion 1</a:t>
            </a:r>
          </a:p>
        </p:txBody>
      </p:sp>
    </p:spTree>
    <p:extLst>
      <p:ext uri="{BB962C8B-B14F-4D97-AF65-F5344CB8AC3E}">
        <p14:creationId xmlns:p14="http://schemas.microsoft.com/office/powerpoint/2010/main" val="941211549"/>
      </p:ext>
    </p:extLst>
  </p:cSld>
  <p:clrMapOvr>
    <a:masterClrMapping/>
  </p:clrMapOvr>
</p:sld>
</file>

<file path=ppt/theme/theme1.xml><?xml version="1.0" encoding="utf-8"?>
<a:theme xmlns:a="http://schemas.openxmlformats.org/drawingml/2006/main" name="1_NIFU_ppt_NO">
  <a:themeElements>
    <a:clrScheme name="NIFU">
      <a:dk1>
        <a:sysClr val="windowText" lastClr="000000"/>
      </a:dk1>
      <a:lt1>
        <a:sysClr val="window" lastClr="FFFFFF"/>
      </a:lt1>
      <a:dk2>
        <a:srgbClr val="404040"/>
      </a:dk2>
      <a:lt2>
        <a:srgbClr val="E4E8EB"/>
      </a:lt2>
      <a:accent1>
        <a:srgbClr val="2D8E9F"/>
      </a:accent1>
      <a:accent2>
        <a:srgbClr val="C84957"/>
      </a:accent2>
      <a:accent3>
        <a:srgbClr val="000000"/>
      </a:accent3>
      <a:accent4>
        <a:srgbClr val="404040"/>
      </a:accent4>
      <a:accent5>
        <a:srgbClr val="878D91"/>
      </a:accent5>
      <a:accent6>
        <a:srgbClr val="E4E8EB"/>
      </a:accent6>
      <a:hlink>
        <a:srgbClr val="C84957"/>
      </a:hlink>
      <a:folHlink>
        <a:srgbClr val="2D8E9F"/>
      </a:folHlink>
    </a:clrScheme>
    <a:fontScheme name="NIF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IFU_ppt_NO">
  <a:themeElements>
    <a:clrScheme name="NIFU">
      <a:dk1>
        <a:sysClr val="windowText" lastClr="000000"/>
      </a:dk1>
      <a:lt1>
        <a:sysClr val="window" lastClr="FFFFFF"/>
      </a:lt1>
      <a:dk2>
        <a:srgbClr val="404040"/>
      </a:dk2>
      <a:lt2>
        <a:srgbClr val="E4E8EB"/>
      </a:lt2>
      <a:accent1>
        <a:srgbClr val="2D8E9F"/>
      </a:accent1>
      <a:accent2>
        <a:srgbClr val="C84957"/>
      </a:accent2>
      <a:accent3>
        <a:srgbClr val="000000"/>
      </a:accent3>
      <a:accent4>
        <a:srgbClr val="404040"/>
      </a:accent4>
      <a:accent5>
        <a:srgbClr val="878D91"/>
      </a:accent5>
      <a:accent6>
        <a:srgbClr val="E4E8EB"/>
      </a:accent6>
      <a:hlink>
        <a:srgbClr val="C84957"/>
      </a:hlink>
      <a:folHlink>
        <a:srgbClr val="2D8E9F"/>
      </a:folHlink>
    </a:clrScheme>
    <a:fontScheme name="NIF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E438DA87-0611-46D9-A8B6-554615812179}" vid="{CD05A511-D018-4E16-B5AC-FA8A509C98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NIFU_ppt_NO</Template>
  <TotalTime>13470</TotalTime>
  <Words>1245</Words>
  <Application>Microsoft Office PowerPoint</Application>
  <PresentationFormat>Widescreen</PresentationFormat>
  <Paragraphs>235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Palatino Linotype</vt:lpstr>
      <vt:lpstr>Wingdings</vt:lpstr>
      <vt:lpstr>1_NIFU_ppt_NO</vt:lpstr>
      <vt:lpstr>2_NIFU_ppt_NO</vt:lpstr>
      <vt:lpstr>PowerPoint-presentasjon</vt:lpstr>
      <vt:lpstr>My talk</vt:lpstr>
      <vt:lpstr>PowerPoint-presentasjon</vt:lpstr>
      <vt:lpstr>PowerPoint-presentasjon</vt:lpstr>
      <vt:lpstr>PowerPoint-presentasjon</vt:lpstr>
      <vt:lpstr>PowerPoint-presentasjon</vt:lpstr>
      <vt:lpstr>Sites where notions of research quality are formed</vt:lpstr>
      <vt:lpstr>PowerPoint-presentasjon</vt:lpstr>
      <vt:lpstr>Is societal impact part of the notion of good research in your org./fields involved?   Why/why not? </vt:lpstr>
      <vt:lpstr>PowerPoint-presentasjon</vt:lpstr>
      <vt:lpstr>PowerPoint-presentasjon</vt:lpstr>
      <vt:lpstr>Ability to evaluate the quality of your research:  relative rank based on average scores (1=very low ability; 5 = very high ability)</vt:lpstr>
      <vt:lpstr>The best in your specific field/speciality. Why do you consider this the best research?</vt:lpstr>
      <vt:lpstr>PowerPoint-presentasjon</vt:lpstr>
      <vt:lpstr>PowerPoint-presentasjon</vt:lpstr>
      <vt:lpstr>PowerPoint-presentasjon</vt:lpstr>
      <vt:lpstr>Who defines what is important and valuable research in your organisation/involved fields?   Does a common strategy across fields make sense?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Claes Lampi</dc:creator>
  <dc:description>Dev by addpoint.no</dc:description>
  <cp:lastModifiedBy>Liv Langfeldt</cp:lastModifiedBy>
  <cp:revision>1215</cp:revision>
  <cp:lastPrinted>2019-11-22T15:21:53Z</cp:lastPrinted>
  <dcterms:created xsi:type="dcterms:W3CDTF">2012-05-07T08:22:32Z</dcterms:created>
  <dcterms:modified xsi:type="dcterms:W3CDTF">2019-11-25T11:26:50Z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